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Poppi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Gergely Magy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Poppins-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Poppins-italic.fntdata"/><Relationship Id="rId21" Type="http://schemas.openxmlformats.org/officeDocument/2006/relationships/slide" Target="slides/slide15.xml"/><Relationship Id="rId43" Type="http://schemas.openxmlformats.org/officeDocument/2006/relationships/font" Target="fonts/Poppins-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25T14:46:07.586">
    <p:pos x="2490" y="1818"/>
    <p:text>Might have to cite original pixel-to-pixel paper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f4552235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df4552235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Greet the board and the audience.</a:t>
            </a:r>
            <a:endParaRPr/>
          </a:p>
          <a:p>
            <a:pPr indent="-298450" lvl="0" marL="457200" rtl="0" algn="l">
              <a:spcBef>
                <a:spcPts val="0"/>
              </a:spcBef>
              <a:spcAft>
                <a:spcPts val="0"/>
              </a:spcAft>
              <a:buSzPts val="1100"/>
              <a:buAutoNum type="arabicPeriod"/>
            </a:pPr>
            <a:r>
              <a:rPr lang="en"/>
              <a:t>Introduce both of ourselves.</a:t>
            </a:r>
            <a:endParaRPr/>
          </a:p>
          <a:p>
            <a:pPr indent="-298450" lvl="0" marL="457200" rtl="0" algn="l">
              <a:spcBef>
                <a:spcPts val="0"/>
              </a:spcBef>
              <a:spcAft>
                <a:spcPts val="0"/>
              </a:spcAft>
              <a:buSzPts val="1100"/>
              <a:buAutoNum type="arabicPeriod"/>
            </a:pPr>
            <a:r>
              <a:rPr lang="en"/>
              <a:t>What are we presenting</a:t>
            </a:r>
            <a:endParaRPr/>
          </a:p>
          <a:p>
            <a:pPr indent="-298450" lvl="0" marL="457200" rtl="0" algn="l">
              <a:spcBef>
                <a:spcPts val="0"/>
              </a:spcBef>
              <a:spcAft>
                <a:spcPts val="0"/>
              </a:spcAft>
              <a:buSzPts val="1100"/>
              <a:buAutoNum type="arabicPeriod"/>
            </a:pPr>
            <a:r>
              <a:rPr lang="en"/>
              <a:t>Name of Supervisor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df9c313948_9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df9c313948_9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We already talked about the centralized model</a:t>
            </a:r>
            <a:endParaRPr/>
          </a:p>
          <a:p>
            <a:pPr indent="-298450" lvl="0" marL="457200" rtl="0" algn="l">
              <a:spcBef>
                <a:spcPts val="0"/>
              </a:spcBef>
              <a:spcAft>
                <a:spcPts val="0"/>
              </a:spcAft>
              <a:buSzPts val="1100"/>
              <a:buAutoNum type="arabicPeriod"/>
            </a:pPr>
            <a:r>
              <a:rPr lang="en"/>
              <a:t>On the other end of the spectrum is the distributed approach, where each entity can be treated as a separate agent, with its own separate trajectory</a:t>
            </a:r>
            <a:endParaRPr/>
          </a:p>
          <a:p>
            <a:pPr indent="-298450" lvl="1" marL="914400" rtl="0" algn="l">
              <a:spcBef>
                <a:spcPts val="0"/>
              </a:spcBef>
              <a:spcAft>
                <a:spcPts val="0"/>
              </a:spcAft>
              <a:buSzPts val="1100"/>
              <a:buAutoNum type="alphaLcPeriod"/>
            </a:pPr>
            <a:r>
              <a:rPr lang="en"/>
              <a:t>Problems</a:t>
            </a:r>
            <a:endParaRPr/>
          </a:p>
          <a:p>
            <a:pPr indent="-298450" lvl="2" marL="1371600" rtl="0" algn="l">
              <a:spcBef>
                <a:spcPts val="0"/>
              </a:spcBef>
              <a:spcAft>
                <a:spcPts val="0"/>
              </a:spcAft>
              <a:buSzPts val="1100"/>
              <a:buAutoNum type="romanLcPeriod"/>
            </a:pPr>
            <a:r>
              <a:rPr lang="en"/>
              <a:t>Not resource efficient</a:t>
            </a:r>
            <a:endParaRPr/>
          </a:p>
          <a:p>
            <a:pPr indent="-298450" lvl="2" marL="1371600" rtl="0" algn="l">
              <a:spcBef>
                <a:spcPts val="0"/>
              </a:spcBef>
              <a:spcAft>
                <a:spcPts val="0"/>
              </a:spcAft>
              <a:buSzPts val="1100"/>
              <a:buAutoNum type="romanLcPeriod"/>
            </a:pPr>
            <a:r>
              <a:rPr lang="en"/>
              <a:t>Entity numbers, which can scale up to massive numbers and can change at every single step make vectorizing these trajectories difficult</a:t>
            </a:r>
            <a:endParaRPr/>
          </a:p>
          <a:p>
            <a:pPr indent="-298450" lvl="0" marL="457200" rtl="0" algn="l">
              <a:spcBef>
                <a:spcPts val="0"/>
              </a:spcBef>
              <a:spcAft>
                <a:spcPts val="0"/>
              </a:spcAft>
              <a:buSzPts val="1100"/>
              <a:buAutoNum type="arabicPeriod"/>
            </a:pPr>
            <a:r>
              <a:rPr lang="en"/>
              <a:t>Instead: hybrid approach, </a:t>
            </a:r>
            <a:r>
              <a:rPr lang="en"/>
              <a:t>mixture</a:t>
            </a:r>
            <a:r>
              <a:rPr lang="en"/>
              <a:t> of the two, 2 improvements over the centralized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dfe41c462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dfe41c46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First improvement: better game state representation</a:t>
            </a:r>
            <a:endParaRPr/>
          </a:p>
          <a:p>
            <a:pPr indent="-298450" lvl="0" marL="457200" rtl="0" algn="l">
              <a:spcBef>
                <a:spcPts val="0"/>
              </a:spcBef>
              <a:spcAft>
                <a:spcPts val="0"/>
              </a:spcAft>
              <a:buSzPts val="1100"/>
              <a:buAutoNum type="arabicPeriod"/>
            </a:pPr>
            <a:r>
              <a:rPr lang="en"/>
              <a:t>We still use a centralized model, Instead of relying on a bottleneck, we can use a model that preserve </a:t>
            </a:r>
            <a:r>
              <a:rPr lang="en"/>
              <a:t>the</a:t>
            </a:r>
            <a:r>
              <a:rPr lang="en"/>
              <a:t> shape of the board at all layers and with it, the </a:t>
            </a:r>
            <a:r>
              <a:rPr lang="en"/>
              <a:t>entities’ neighborhoods.</a:t>
            </a:r>
            <a:r>
              <a:rPr lang="en"/>
              <a:t> This way the entity actions can be generated based on local information, but they can also access global information with </a:t>
            </a:r>
            <a:r>
              <a:rPr lang="en"/>
              <a:t>repeated convolution operations.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df9c313948_9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df9c313948_9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The second, most significant improvement is the </a:t>
            </a:r>
            <a:r>
              <a:rPr lang="en"/>
              <a:t>individual</a:t>
            </a:r>
            <a:r>
              <a:rPr lang="en"/>
              <a:t> </a:t>
            </a:r>
            <a:r>
              <a:rPr lang="en"/>
              <a:t>assignment of rewards. This is our main contribution.</a:t>
            </a:r>
            <a:endParaRPr/>
          </a:p>
          <a:p>
            <a:pPr indent="-298450" lvl="0" marL="457200" rtl="0" algn="l">
              <a:spcBef>
                <a:spcPts val="0"/>
              </a:spcBef>
              <a:spcAft>
                <a:spcPts val="0"/>
              </a:spcAft>
              <a:buSzPts val="1100"/>
              <a:buAutoNum type="arabicPeriod"/>
            </a:pPr>
            <a:r>
              <a:rPr lang="en"/>
              <a:t>We keep the mentioned architecture, but instead of a single, global reward value we reward every single entity separately based on its individual performance.</a:t>
            </a:r>
            <a:endParaRPr/>
          </a:p>
          <a:p>
            <a:pPr indent="-298450" lvl="0" marL="457200" rtl="0" algn="l">
              <a:spcBef>
                <a:spcPts val="0"/>
              </a:spcBef>
              <a:spcAft>
                <a:spcPts val="0"/>
              </a:spcAft>
              <a:buSzPts val="1100"/>
              <a:buAutoNum type="arabicPeriod"/>
            </a:pPr>
            <a:r>
              <a:rPr lang="en"/>
              <a:t>We can store every model output that is needed for the loss calculation a similar way</a:t>
            </a:r>
            <a:endParaRPr/>
          </a:p>
          <a:p>
            <a:pPr indent="-298450" lvl="0" marL="457200" rtl="0" algn="l">
              <a:spcBef>
                <a:spcPts val="0"/>
              </a:spcBef>
              <a:spcAft>
                <a:spcPts val="0"/>
              </a:spcAft>
              <a:buSzPts val="1100"/>
              <a:buAutoNum type="arabicPeriod"/>
            </a:pPr>
            <a:r>
              <a:rPr lang="en"/>
              <a:t>We calculate loss for every entity</a:t>
            </a:r>
            <a:endParaRPr/>
          </a:p>
          <a:p>
            <a:pPr indent="-298450" lvl="0" marL="457200" rtl="0" algn="l">
              <a:spcBef>
                <a:spcPts val="0"/>
              </a:spcBef>
              <a:spcAft>
                <a:spcPts val="0"/>
              </a:spcAft>
              <a:buClr>
                <a:schemeClr val="dk1"/>
              </a:buClr>
              <a:buSzPts val="1100"/>
              <a:buAutoNum type="arabicPeriod"/>
            </a:pPr>
            <a:r>
              <a:rPr lang="en">
                <a:solidFill>
                  <a:schemeClr val="dk1"/>
                </a:solidFill>
              </a:rPr>
              <a:t>In terms of the forward pass, where speed matters, we are using a single-agent model, but from the perspective of the backward pass, where data quality matters, we are training just like a multi-agent setup.</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This ensures that only actually beneficial actions get reinforced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 named this method trajectory separation, because if we draw the architecture we see the trajectories splitting at the end of the model output</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df9c313948_9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df9c313948_9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We conducted a lot of experiments, benchmarks and ablation studies to showcase the effectiveness of our method. Unfortunately we can’t show all of them here. So we will focus on the most </a:t>
            </a:r>
            <a:r>
              <a:rPr lang="en"/>
              <a:t>prominent</a:t>
            </a:r>
            <a:r>
              <a:rPr lang="en"/>
              <a:t> ones.</a:t>
            </a:r>
            <a:endParaRPr/>
          </a:p>
          <a:p>
            <a:pPr indent="-298450" lvl="0" marL="457200" rtl="0" algn="l">
              <a:spcBef>
                <a:spcPts val="0"/>
              </a:spcBef>
              <a:spcAft>
                <a:spcPts val="0"/>
              </a:spcAft>
              <a:buSzPts val="1100"/>
              <a:buAutoNum type="arabicPeriod"/>
            </a:pPr>
            <a:r>
              <a:rPr lang="en"/>
              <a:t>On the left you can see a direct comparison between the single trajectory and trajectory separated hybrid architectures.</a:t>
            </a:r>
            <a:endParaRPr/>
          </a:p>
          <a:p>
            <a:pPr indent="-298450" lvl="0" marL="457200" rtl="0" algn="l">
              <a:spcBef>
                <a:spcPts val="0"/>
              </a:spcBef>
              <a:spcAft>
                <a:spcPts val="0"/>
              </a:spcAft>
              <a:buSzPts val="1100"/>
              <a:buAutoNum type="arabicPeriod"/>
            </a:pPr>
            <a:r>
              <a:rPr lang="en"/>
              <a:t>On the right, we </a:t>
            </a:r>
            <a:r>
              <a:rPr lang="en"/>
              <a:t>implemented</a:t>
            </a:r>
            <a:r>
              <a:rPr lang="en"/>
              <a:t> a more general case, where instead of a single or unbounded number of </a:t>
            </a:r>
            <a:r>
              <a:rPr lang="en"/>
              <a:t>trajectories</a:t>
            </a:r>
            <a:r>
              <a:rPr lang="en"/>
              <a:t>, we grouped units into N random groups.</a:t>
            </a:r>
            <a:endParaRPr/>
          </a:p>
          <a:p>
            <a:pPr indent="-298450" lvl="0" marL="457200" rtl="0" algn="l">
              <a:spcBef>
                <a:spcPts val="0"/>
              </a:spcBef>
              <a:spcAft>
                <a:spcPts val="0"/>
              </a:spcAft>
              <a:buSzPts val="1100"/>
              <a:buAutoNum type="arabicPeriod"/>
            </a:pPr>
            <a:r>
              <a:rPr lang="en"/>
              <a:t>Both of the </a:t>
            </a:r>
            <a:r>
              <a:rPr lang="en"/>
              <a:t>experiments</a:t>
            </a:r>
            <a:r>
              <a:rPr lang="en"/>
              <a:t> suggest a clear </a:t>
            </a:r>
            <a:r>
              <a:rPr lang="en"/>
              <a:t>correlation</a:t>
            </a:r>
            <a:r>
              <a:rPr lang="en"/>
              <a:t> between performance and the number of separate trajectories.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df9c313948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df9c313948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Next we compared the </a:t>
            </a:r>
            <a:r>
              <a:rPr lang="en"/>
              <a:t>hybrid model to our initial centralized architecture.</a:t>
            </a:r>
            <a:endParaRPr/>
          </a:p>
          <a:p>
            <a:pPr indent="-298450" lvl="0" marL="457200" rtl="0" algn="l">
              <a:spcBef>
                <a:spcPts val="0"/>
              </a:spcBef>
              <a:spcAft>
                <a:spcPts val="0"/>
              </a:spcAft>
              <a:buSzPts val="1100"/>
              <a:buAutoNum type="arabicPeriod"/>
            </a:pPr>
            <a:r>
              <a:rPr lang="en"/>
              <a:t>Interestingly, even the single trajectory hybrid architecture performs better with its better game state representation,</a:t>
            </a:r>
            <a:endParaRPr/>
          </a:p>
          <a:p>
            <a:pPr indent="-298450" lvl="0" marL="457200" rtl="0" algn="l">
              <a:spcBef>
                <a:spcPts val="0"/>
              </a:spcBef>
              <a:spcAft>
                <a:spcPts val="0"/>
              </a:spcAft>
              <a:buSzPts val="1100"/>
              <a:buAutoNum type="arabicPeriod"/>
            </a:pPr>
            <a:r>
              <a:rPr lang="en"/>
              <a:t>But you can see a massive performance boost that comes from enabling trajectory separation. It leads to an over x7 speed increase compared to the centralized model in terms of steps needed to reach the maximum episode length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df9c313948_9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df9c313948_9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min]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Finally, we would like to compare our separated hybrid </a:t>
            </a:r>
            <a:r>
              <a:rPr lang="en"/>
              <a:t>method</a:t>
            </a:r>
            <a:r>
              <a:rPr lang="en"/>
              <a:t> with existing submissions for the competition. We compare to 2 of such submissions:</a:t>
            </a:r>
            <a:endParaRPr/>
          </a:p>
          <a:p>
            <a:pPr indent="-298450" lvl="1" marL="914400" rtl="0" algn="l">
              <a:spcBef>
                <a:spcPts val="0"/>
              </a:spcBef>
              <a:spcAft>
                <a:spcPts val="0"/>
              </a:spcAft>
              <a:buSzPts val="1100"/>
              <a:buAutoNum type="alphaLcPeriod"/>
            </a:pPr>
            <a:r>
              <a:rPr lang="en"/>
              <a:t>The best performing reinforcement learning submission, which was unfortunately beaten by rule-based approaches and achieved 4th place</a:t>
            </a:r>
            <a:endParaRPr/>
          </a:p>
          <a:p>
            <a:pPr indent="-298450" lvl="1" marL="914400" rtl="0" algn="l">
              <a:spcBef>
                <a:spcPts val="0"/>
              </a:spcBef>
              <a:spcAft>
                <a:spcPts val="0"/>
              </a:spcAft>
              <a:buSzPts val="1100"/>
              <a:buAutoNum type="alphaLcPeriod"/>
            </a:pPr>
            <a:r>
              <a:rPr lang="en"/>
              <a:t>Baseline provided by the organizers</a:t>
            </a:r>
            <a:endParaRPr/>
          </a:p>
          <a:p>
            <a:pPr indent="-298450" lvl="0" marL="457200" rtl="0" algn="l">
              <a:spcBef>
                <a:spcPts val="0"/>
              </a:spcBef>
              <a:spcAft>
                <a:spcPts val="0"/>
              </a:spcAft>
              <a:buSzPts val="1100"/>
              <a:buAutoNum type="arabicPeriod"/>
            </a:pPr>
            <a:r>
              <a:rPr lang="en"/>
              <a:t>We achieved comparable performance with x30 fewer parameters. We managed to train our model 24 times faster in terms of </a:t>
            </a:r>
            <a:r>
              <a:rPr lang="en"/>
              <a:t>training</a:t>
            </a:r>
            <a:r>
              <a:rPr lang="en"/>
              <a:t> time and 600 faster in terms of training data needed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dfbda743e6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dfbda743e6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In conclusion, we studied a wide </a:t>
            </a:r>
            <a:r>
              <a:rPr lang="en"/>
              <a:t>variety</a:t>
            </a:r>
            <a:r>
              <a:rPr lang="en"/>
              <a:t> of Multi-Agent Reinforcement Learning methods for the Lux AI </a:t>
            </a:r>
            <a:r>
              <a:rPr lang="en"/>
              <a:t>competition</a:t>
            </a:r>
            <a:r>
              <a:rPr lang="en"/>
              <a:t>.</a:t>
            </a:r>
            <a:endParaRPr/>
          </a:p>
          <a:p>
            <a:pPr indent="-298450" lvl="0" marL="457200" rtl="0" algn="l">
              <a:spcBef>
                <a:spcPts val="0"/>
              </a:spcBef>
              <a:spcAft>
                <a:spcPts val="0"/>
              </a:spcAft>
              <a:buSzPts val="1100"/>
              <a:buAutoNum type="arabicPeriod"/>
            </a:pPr>
            <a:r>
              <a:rPr lang="en"/>
              <a:t>We </a:t>
            </a:r>
            <a:r>
              <a:rPr lang="en"/>
              <a:t>explored</a:t>
            </a:r>
            <a:r>
              <a:rPr lang="en"/>
              <a:t> different ways multiple agents can be trained in a resource </a:t>
            </a:r>
            <a:r>
              <a:rPr lang="en"/>
              <a:t>efficient</a:t>
            </a:r>
            <a:r>
              <a:rPr lang="en"/>
              <a:t> way</a:t>
            </a:r>
            <a:endParaRPr/>
          </a:p>
          <a:p>
            <a:pPr indent="-298450" lvl="0" marL="457200" rtl="0" algn="l">
              <a:spcBef>
                <a:spcPts val="0"/>
              </a:spcBef>
              <a:spcAft>
                <a:spcPts val="0"/>
              </a:spcAft>
              <a:buSzPts val="1100"/>
              <a:buAutoNum type="arabicPeriod"/>
            </a:pPr>
            <a:r>
              <a:rPr lang="en"/>
              <a:t>Finally, we created a novel </a:t>
            </a:r>
            <a:r>
              <a:rPr lang="en"/>
              <a:t>architecture that enabled us to train a much smaller model much faster than the best performing RL submission to the competition.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For the future</a:t>
            </a:r>
            <a:endParaRPr/>
          </a:p>
          <a:p>
            <a:pPr indent="-298450" lvl="1" marL="914400" rtl="0" algn="l">
              <a:spcBef>
                <a:spcPts val="0"/>
              </a:spcBef>
              <a:spcAft>
                <a:spcPts val="0"/>
              </a:spcAft>
              <a:buSzPts val="1100"/>
              <a:buAutoNum type="alphaLcPeriod"/>
            </a:pPr>
            <a:r>
              <a:rPr lang="en"/>
              <a:t>We want to explore the method of trajectory separation with different algorithms and environments.</a:t>
            </a:r>
            <a:endParaRPr/>
          </a:p>
          <a:p>
            <a:pPr indent="-298450" lvl="1" marL="914400" rtl="0" algn="l">
              <a:spcBef>
                <a:spcPts val="0"/>
              </a:spcBef>
              <a:spcAft>
                <a:spcPts val="0"/>
              </a:spcAft>
              <a:buSzPts val="1100"/>
              <a:buAutoNum type="alphaLcPeriod"/>
            </a:pPr>
            <a:r>
              <a:rPr lang="en"/>
              <a:t>Improve upon our existing models with continual learning.</a:t>
            </a:r>
            <a:endParaRPr/>
          </a:p>
          <a:p>
            <a:pPr indent="-298450" lvl="1" marL="914400" rtl="0" algn="l">
              <a:spcBef>
                <a:spcPts val="0"/>
              </a:spcBef>
              <a:spcAft>
                <a:spcPts val="0"/>
              </a:spcAft>
              <a:buSzPts val="1100"/>
              <a:buAutoNum type="alphaLcPeriod"/>
            </a:pPr>
            <a:r>
              <a:rPr lang="en"/>
              <a:t>And formalize our method into MA-PPO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dfbda743e6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dfbda743e6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dfbda743e6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dfbda743e6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e0b6991a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e0b6991a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df874af24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df874af24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Before getting into too heavy details about the research, ..specify simple terms</a:t>
            </a:r>
            <a:endParaRPr/>
          </a:p>
          <a:p>
            <a:pPr indent="-298450" lvl="0" marL="457200" rtl="0" algn="l">
              <a:spcBef>
                <a:spcPts val="0"/>
              </a:spcBef>
              <a:spcAft>
                <a:spcPts val="0"/>
              </a:spcAft>
              <a:buSzPts val="1100"/>
              <a:buAutoNum type="arabicPeriod"/>
            </a:pPr>
            <a:r>
              <a:rPr lang="en"/>
              <a:t>Learning entities -interaction, coop trough actions in a 2D 3D env.</a:t>
            </a:r>
            <a:endParaRPr/>
          </a:p>
          <a:p>
            <a:pPr indent="-298450" lvl="0" marL="457200" rtl="0" algn="l">
              <a:spcBef>
                <a:spcPts val="0"/>
              </a:spcBef>
              <a:spcAft>
                <a:spcPts val="0"/>
              </a:spcAft>
              <a:buSzPts val="1100"/>
              <a:buAutoNum type="arabicPeriod"/>
            </a:pPr>
            <a:r>
              <a:rPr lang="en"/>
              <a:t>Trough these actions, these entities are rewarded and aligned..</a:t>
            </a:r>
            <a:endParaRPr/>
          </a:p>
          <a:p>
            <a:pPr indent="-298450" lvl="0" marL="457200" rtl="0" algn="l">
              <a:spcBef>
                <a:spcPts val="0"/>
              </a:spcBef>
              <a:spcAft>
                <a:spcPts val="0"/>
              </a:spcAft>
              <a:buSzPts val="1100"/>
              <a:buAutoNum type="arabicPeriod"/>
            </a:pPr>
            <a:r>
              <a:rPr lang="en"/>
              <a:t>An example for such an environment is….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e0b6991a1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e0b6991a1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e0b6991a1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e0b6991a1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e0b6991a1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e0b6991a1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e0b6991a1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e0b6991a1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e0b6991a1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e0b6991a1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e0e92f4ab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e0e92f4ab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e0b6991a1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e0b6991a1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e0b6991a1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e0b6991a1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e0b6991a1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e0b6991a1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e0b6991a1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e0b6991a1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df9c313948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df9c313948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Lux env, talk about the goa</a:t>
            </a:r>
            <a:endParaRPr/>
          </a:p>
          <a:p>
            <a:pPr indent="-298450" lvl="0" marL="457200" rtl="0" algn="l">
              <a:spcBef>
                <a:spcPts val="0"/>
              </a:spcBef>
              <a:spcAft>
                <a:spcPts val="0"/>
              </a:spcAft>
              <a:buSzPts val="1100"/>
              <a:buAutoNum type="arabicPeriod"/>
            </a:pPr>
            <a:r>
              <a:rPr lang="en"/>
              <a:t>Show gif, explain what can be seen.</a:t>
            </a:r>
            <a:endParaRPr/>
          </a:p>
          <a:p>
            <a:pPr indent="-298450" lvl="0" marL="457200" rtl="0" algn="l">
              <a:spcBef>
                <a:spcPts val="0"/>
              </a:spcBef>
              <a:spcAft>
                <a:spcPts val="0"/>
              </a:spcAft>
              <a:buSzPts val="1100"/>
              <a:buAutoNum type="arabicPeriod"/>
            </a:pPr>
            <a:r>
              <a:rPr lang="en"/>
              <a:t>Basic loop of the game</a:t>
            </a:r>
            <a:endParaRPr/>
          </a:p>
          <a:p>
            <a:pPr indent="-298450" lvl="0" marL="457200" rtl="0" algn="l">
              <a:spcBef>
                <a:spcPts val="0"/>
              </a:spcBef>
              <a:spcAft>
                <a:spcPts val="0"/>
              </a:spcAft>
              <a:buSzPts val="1100"/>
              <a:buAutoNum type="arabicPeriod"/>
            </a:pPr>
            <a:r>
              <a:rPr lang="en"/>
              <a:t>Season iterations</a:t>
            </a:r>
            <a:endParaRPr/>
          </a:p>
          <a:p>
            <a:pPr indent="0" lvl="0" marL="45720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df9c313948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df9c313948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competition</a:t>
            </a:r>
            <a:r>
              <a:rPr lang="en"/>
              <a:t> was dominated by Rule-Based approaches, where </a:t>
            </a:r>
            <a:r>
              <a:rPr lang="en"/>
              <a:t>every</a:t>
            </a:r>
            <a:r>
              <a:rPr lang="en"/>
              <a:t> single entity was controlled heuristically. U</a:t>
            </a:r>
            <a:r>
              <a:rPr lang="en"/>
              <a:t>ltimately</a:t>
            </a:r>
            <a:r>
              <a:rPr lang="en"/>
              <a:t> these methods won the competition.</a:t>
            </a:r>
            <a:endParaRPr/>
          </a:p>
          <a:p>
            <a:pPr indent="0" lvl="0" marL="0" rtl="0" algn="l">
              <a:spcBef>
                <a:spcPts val="0"/>
              </a:spcBef>
              <a:spcAft>
                <a:spcPts val="0"/>
              </a:spcAft>
              <a:buNone/>
            </a:pPr>
            <a:r>
              <a:rPr lang="en"/>
              <a:t>Unfortunately the best RL based </a:t>
            </a:r>
            <a:r>
              <a:rPr lang="en"/>
              <a:t>submission</a:t>
            </a:r>
            <a:r>
              <a:rPr lang="en"/>
              <a:t> only came in 4th place and it </a:t>
            </a:r>
            <a:r>
              <a:rPr lang="en"/>
              <a:t>relied heavily </a:t>
            </a:r>
            <a:r>
              <a:rPr lang="en"/>
              <a:t>on Imitation Learning for architecture 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used a single-agent method, where the single agent was the team, and every entity became part of a very complex multi-action space.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we couldn’t participate in the competition itself due to time issues, we </a:t>
            </a:r>
            <a:r>
              <a:rPr lang="en"/>
              <a:t>couldn’t directly play our models against the submissions, so we had to come up with a method of comparison. We chose reaching maximum episode length as this milestone.</a:t>
            </a:r>
            <a:endParaRPr/>
          </a:p>
          <a:p>
            <a:pPr indent="0" lvl="0" marL="0" rtl="0" algn="l">
              <a:spcBef>
                <a:spcPts val="0"/>
              </a:spcBef>
              <a:spcAft>
                <a:spcPts val="0"/>
              </a:spcAft>
              <a:buNone/>
            </a:pPr>
            <a:r>
              <a:rPr lang="en"/>
              <a:t>You can see that the best submission took </a:t>
            </a:r>
            <a:r>
              <a:rPr lang="en"/>
              <a:t>65M steps of data and 2 days of training to reach this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compare our methods to a baseline that was provided by the organizers. This baseline also used the Single-Agent method.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dfbda743e6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dfbda743e6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f9c3139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f9c3139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for the project…  title</a:t>
            </a:r>
            <a:endParaRPr/>
          </a:p>
          <a:p>
            <a:pPr indent="0" lvl="0" marL="0" rtl="0" algn="l">
              <a:spcBef>
                <a:spcPts val="0"/>
              </a:spcBef>
              <a:spcAft>
                <a:spcPts val="0"/>
              </a:spcAft>
              <a:buNone/>
            </a:pPr>
            <a:r>
              <a:rPr lang="en"/>
              <a:t>Why is it evident for lux</a:t>
            </a:r>
            <a:endParaRPr/>
          </a:p>
          <a:p>
            <a:pPr indent="0" lvl="0" marL="0" rtl="0" algn="l">
              <a:spcBef>
                <a:spcPts val="0"/>
              </a:spcBef>
              <a:spcAft>
                <a:spcPts val="0"/>
              </a:spcAft>
              <a:buNone/>
            </a:pPr>
            <a:r>
              <a:rPr lang="en"/>
              <a:t>Best RL submission was trained for an extremely long time</a:t>
            </a:r>
            <a:endParaRPr/>
          </a:p>
          <a:p>
            <a:pPr indent="0" lvl="0" marL="0" rtl="0" algn="l">
              <a:spcBef>
                <a:spcPts val="0"/>
              </a:spcBef>
              <a:spcAft>
                <a:spcPts val="0"/>
              </a:spcAft>
              <a:buNone/>
            </a:pPr>
            <a:r>
              <a:rPr lang="en"/>
              <a:t>Other impl difficulties. </a:t>
            </a:r>
            <a:endParaRPr/>
          </a:p>
          <a:p>
            <a:pPr indent="0" lvl="0" marL="0" rtl="0" algn="l">
              <a:spcBef>
                <a:spcPts val="0"/>
              </a:spcBef>
              <a:spcAft>
                <a:spcPts val="0"/>
              </a:spcAft>
              <a:buNone/>
            </a:pPr>
            <a:r>
              <a:rPr lang="en"/>
              <a:t>What is an agent? A collection of units, one unit, a cluster, the whole team?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f9c31394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f9c31394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core contributions are threefold</a:t>
            </a:r>
            <a:endParaRPr/>
          </a:p>
          <a:p>
            <a:pPr indent="0" lvl="0" marL="0" rtl="0" algn="l">
              <a:spcBef>
                <a:spcPts val="0"/>
              </a:spcBef>
              <a:spcAft>
                <a:spcPts val="0"/>
              </a:spcAft>
              <a:buNone/>
            </a:pPr>
            <a:r>
              <a:rPr lang="en"/>
              <a:t>Say that we conducted extensive ablations studies as well</a:t>
            </a:r>
            <a:endParaRPr/>
          </a:p>
          <a:p>
            <a:pPr indent="0" lvl="0" marL="0" rtl="0" algn="l">
              <a:spcBef>
                <a:spcPts val="0"/>
              </a:spcBef>
              <a:spcAft>
                <a:spcPts val="0"/>
              </a:spcAft>
              <a:buNone/>
            </a:pPr>
            <a:r>
              <a:rPr lang="en"/>
              <a:t>Providing a general guideline for building MA systems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df9c313948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f9c313948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is the ….</a:t>
            </a:r>
            <a:endParaRPr/>
          </a:p>
          <a:p>
            <a:pPr indent="0" lvl="0" marL="0" rtl="0" algn="l">
              <a:spcBef>
                <a:spcPts val="0"/>
              </a:spcBef>
              <a:spcAft>
                <a:spcPts val="0"/>
              </a:spcAft>
              <a:buNone/>
            </a:pPr>
            <a:r>
              <a:rPr lang="en"/>
              <a:t>Single unit in the environment</a:t>
            </a:r>
            <a:endParaRPr/>
          </a:p>
          <a:p>
            <a:pPr indent="0" lvl="0" marL="0" rtl="0" algn="l">
              <a:spcBef>
                <a:spcPts val="0"/>
              </a:spcBef>
              <a:spcAft>
                <a:spcPts val="0"/>
              </a:spcAft>
              <a:buNone/>
            </a:pPr>
            <a:r>
              <a:rPr lang="en"/>
              <a:t>Tested 8 algorithms, we did this so…</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f9c313948_6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f9c313948_6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evaluated these algos on 3 key metrics, out of which the most important being ep length</a:t>
            </a:r>
            <a:endParaRPr/>
          </a:p>
          <a:p>
            <a:pPr indent="0" lvl="0" marL="0" rtl="0" algn="l">
              <a:spcBef>
                <a:spcPts val="0"/>
              </a:spcBef>
              <a:spcAft>
                <a:spcPts val="0"/>
              </a:spcAft>
              <a:buNone/>
            </a:pPr>
            <a:r>
              <a:rPr lang="en"/>
              <a:t>Tell other metrics as well</a:t>
            </a:r>
            <a:endParaRPr/>
          </a:p>
          <a:p>
            <a:pPr indent="0" lvl="0" marL="0" rtl="0" algn="l">
              <a:spcBef>
                <a:spcPts val="0"/>
              </a:spcBef>
              <a:spcAft>
                <a:spcPts val="0"/>
              </a:spcAft>
              <a:buNone/>
            </a:pPr>
            <a:r>
              <a:rPr lang="en"/>
              <a:t>M-PPO performed better in all three metric.</a:t>
            </a:r>
            <a:endParaRPr/>
          </a:p>
          <a:p>
            <a:pPr indent="0" lvl="0" marL="0" rtl="0" algn="l">
              <a:spcBef>
                <a:spcPts val="0"/>
              </a:spcBef>
              <a:spcAft>
                <a:spcPts val="0"/>
              </a:spcAft>
              <a:buNone/>
            </a:pPr>
            <a:r>
              <a:rPr lang="en"/>
              <a:t>We use it for subsequent studies.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fbda743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fbda743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Global, single agent view of the problem, global obs, global reward</a:t>
            </a:r>
            <a:endParaRPr/>
          </a:p>
          <a:p>
            <a:pPr indent="-298450" lvl="0" marL="457200" rtl="0" algn="l">
              <a:spcBef>
                <a:spcPts val="0"/>
              </a:spcBef>
              <a:spcAft>
                <a:spcPts val="0"/>
              </a:spcAft>
              <a:buSzPts val="1100"/>
              <a:buAutoNum type="arabicPeriod"/>
            </a:pPr>
            <a:r>
              <a:rPr lang="en"/>
              <a:t>Single value head for the entire state space and a critic that </a:t>
            </a:r>
            <a:r>
              <a:rPr lang="en"/>
              <a:t>produced an action tensor for each pixel on the map- 3D tensor</a:t>
            </a:r>
            <a:endParaRPr/>
          </a:p>
          <a:p>
            <a:pPr indent="-298450" lvl="1" marL="914400" rtl="0" algn="l">
              <a:spcBef>
                <a:spcPts val="0"/>
              </a:spcBef>
              <a:spcAft>
                <a:spcPts val="0"/>
              </a:spcAft>
              <a:buSzPts val="1100"/>
              <a:buAutoNum type="alphaLcPeriod"/>
            </a:pPr>
            <a:r>
              <a:rPr lang="en"/>
              <a:t>Multi Agent → Multi Action</a:t>
            </a:r>
            <a:endParaRPr/>
          </a:p>
          <a:p>
            <a:pPr indent="-298450" lvl="0" marL="457200" rtl="0" algn="l">
              <a:spcBef>
                <a:spcPts val="0"/>
              </a:spcBef>
              <a:spcAft>
                <a:spcPts val="0"/>
              </a:spcAft>
              <a:buSzPts val="1100"/>
              <a:buAutoNum type="arabicPeriod"/>
            </a:pPr>
            <a:r>
              <a:rPr lang="en"/>
              <a:t>Critic Value Head gives a global value, Actor Head returns a global action tensor for every pixel</a:t>
            </a:r>
            <a:endParaRPr/>
          </a:p>
          <a:p>
            <a:pPr indent="-298450" lvl="0" marL="457200" rtl="0" algn="l">
              <a:spcBef>
                <a:spcPts val="0"/>
              </a:spcBef>
              <a:spcAft>
                <a:spcPts val="0"/>
              </a:spcAft>
              <a:buSzPts val="1100"/>
              <a:buAutoNum type="arabicPeriod"/>
            </a:pPr>
            <a:r>
              <a:rPr b="1" lang="en"/>
              <a:t>Changing Entity numbers not a problem</a:t>
            </a:r>
            <a:endParaRPr b="1"/>
          </a:p>
          <a:p>
            <a:pPr indent="-298450" lvl="0" marL="457200" rtl="0" algn="l">
              <a:spcBef>
                <a:spcPts val="0"/>
              </a:spcBef>
              <a:spcAft>
                <a:spcPts val="0"/>
              </a:spcAft>
              <a:buSzPts val="1100"/>
              <a:buAutoNum type="arabicPeriod"/>
            </a:pPr>
            <a:r>
              <a:rPr lang="en"/>
              <a:t>Bottleneck representation is hard</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fbda743e6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dfbda743e6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Single Reward → During the training phases it is impossible to know which entity’s action contributed to that reward value</a:t>
            </a:r>
            <a:endParaRPr/>
          </a:p>
          <a:p>
            <a:pPr indent="-298450" lvl="0" marL="457200" rtl="0" algn="l">
              <a:spcBef>
                <a:spcPts val="0"/>
              </a:spcBef>
              <a:spcAft>
                <a:spcPts val="0"/>
              </a:spcAft>
              <a:buSzPts val="1100"/>
              <a:buAutoNum type="arabicPeriod"/>
            </a:pPr>
            <a:r>
              <a:rPr lang="en"/>
              <a:t>Because of this, there is a high chance that disadvantageous behaviors get reinforced along with the beneficial action</a:t>
            </a:r>
            <a:endParaRPr/>
          </a:p>
          <a:p>
            <a:pPr indent="-298450" lvl="0" marL="457200" rtl="0" algn="l">
              <a:spcBef>
                <a:spcPts val="0"/>
              </a:spcBef>
              <a:spcAft>
                <a:spcPts val="0"/>
              </a:spcAft>
              <a:buSzPts val="1100"/>
              <a:buAutoNum type="arabicPeriod"/>
            </a:pPr>
            <a:r>
              <a:rPr lang="en"/>
              <a:t>Or the small or negative rewards from the incorrect actions can dominate the final value, also punishing the few beneficial actions</a:t>
            </a:r>
            <a:endParaRPr/>
          </a:p>
          <a:p>
            <a:pPr indent="-298450" lvl="0" marL="457200" rtl="0" algn="l">
              <a:spcBef>
                <a:spcPts val="0"/>
              </a:spcBef>
              <a:spcAft>
                <a:spcPts val="0"/>
              </a:spcAft>
              <a:buSzPts val="1100"/>
              <a:buAutoNum type="arabicPeriod"/>
            </a:pPr>
            <a:r>
              <a:rPr lang="en"/>
              <a:t>This can make training unstable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45.png"/><Relationship Id="rId6" Type="http://schemas.openxmlformats.org/officeDocument/2006/relationships/image" Target="../media/image35.png"/><Relationship Id="rId7"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42.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39.png"/></Relationships>
</file>

<file path=ppt/slides/_rels/slide12.xml.rels><?xml version="1.0" encoding="UTF-8" standalone="yes"?><Relationships xmlns="http://schemas.openxmlformats.org/package/2006/relationships"><Relationship Id="rId10"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48.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41.png"/><Relationship Id="rId8" Type="http://schemas.openxmlformats.org/officeDocument/2006/relationships/image" Target="../media/image29.png"/></Relationships>
</file>

<file path=ppt/slides/_rels/slide13.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8.png"/><Relationship Id="rId13" Type="http://schemas.openxmlformats.org/officeDocument/2006/relationships/image" Target="../media/image55.png"/><Relationship Id="rId12"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37.png"/><Relationship Id="rId9"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14.png"/><Relationship Id="rId7" Type="http://schemas.openxmlformats.org/officeDocument/2006/relationships/image" Target="../media/image3.png"/><Relationship Id="rId8"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44.png"/><Relationship Id="rId5" Type="http://schemas.openxmlformats.org/officeDocument/2006/relationships/image" Target="../media/image33.png"/><Relationship Id="rId6" Type="http://schemas.openxmlformats.org/officeDocument/2006/relationships/image" Target="../media/image43.png"/><Relationship Id="rId7" Type="http://schemas.openxmlformats.org/officeDocument/2006/relationships/image" Target="../media/image53.png"/><Relationship Id="rId8"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46.png"/><Relationship Id="rId6" Type="http://schemas.openxmlformats.org/officeDocument/2006/relationships/image" Target="../media/image51.png"/><Relationship Id="rId7"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0" Type="http://schemas.openxmlformats.org/officeDocument/2006/relationships/image" Target="../media/image64.gif"/><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4.png"/><Relationship Id="rId5" Type="http://schemas.openxmlformats.org/officeDocument/2006/relationships/image" Target="../media/image57.png"/><Relationship Id="rId6" Type="http://schemas.openxmlformats.org/officeDocument/2006/relationships/image" Target="../media/image54.png"/><Relationship Id="rId7" Type="http://schemas.openxmlformats.org/officeDocument/2006/relationships/image" Target="../media/image49.png"/><Relationship Id="rId8"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65.png"/><Relationship Id="rId6" Type="http://schemas.openxmlformats.org/officeDocument/2006/relationships/image" Target="../media/image58.png"/><Relationship Id="rId7"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63.png"/><Relationship Id="rId6" Type="http://schemas.openxmlformats.org/officeDocument/2006/relationships/image" Target="../media/image66.png"/><Relationship Id="rId7" Type="http://schemas.openxmlformats.org/officeDocument/2006/relationships/image" Target="../media/image72.png"/><Relationship Id="rId8"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61.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62.png"/><Relationship Id="rId8"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67.png"/><Relationship Id="rId6" Type="http://schemas.openxmlformats.org/officeDocument/2006/relationships/image" Target="../media/image59.png"/><Relationship Id="rId7"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70.png"/><Relationship Id="rId6" Type="http://schemas.openxmlformats.org/officeDocument/2006/relationships/image" Target="../media/image75.png"/><Relationship Id="rId7"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76.png"/><Relationship Id="rId6"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80.png"/><Relationship Id="rId6" Type="http://schemas.openxmlformats.org/officeDocument/2006/relationships/image" Target="../media/image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80.png"/><Relationship Id="rId6" Type="http://schemas.openxmlformats.org/officeDocument/2006/relationships/image" Target="../media/image81.png"/></Relationships>
</file>

<file path=ppt/slides/_rels/slide3.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9.png"/><Relationship Id="rId13" Type="http://schemas.openxmlformats.org/officeDocument/2006/relationships/image" Target="../media/image4.png"/><Relationship Id="rId12"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19.png"/><Relationship Id="rId7" Type="http://schemas.openxmlformats.org/officeDocument/2006/relationships/image" Target="../media/image2.png"/><Relationship Id="rId8" Type="http://schemas.openxmlformats.org/officeDocument/2006/relationships/image" Target="../media/image2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53" name="Shape 53"/>
        <p:cNvGrpSpPr/>
        <p:nvPr/>
      </p:nvGrpSpPr>
      <p:grpSpPr>
        <a:xfrm>
          <a:off x="0" y="0"/>
          <a:ext cx="0" cy="0"/>
          <a:chOff x="0" y="0"/>
          <a:chExt cx="0" cy="0"/>
        </a:xfrm>
      </p:grpSpPr>
      <p:sp>
        <p:nvSpPr>
          <p:cNvPr id="54" name="Google Shape;54;p13"/>
          <p:cNvSpPr txBox="1"/>
          <p:nvPr/>
        </p:nvSpPr>
        <p:spPr>
          <a:xfrm>
            <a:off x="356025" y="298225"/>
            <a:ext cx="5233800" cy="170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3000">
                <a:solidFill>
                  <a:srgbClr val="0C4C9F"/>
                </a:solidFill>
                <a:latin typeface="Poppins"/>
                <a:ea typeface="Poppins"/>
                <a:cs typeface="Poppins"/>
                <a:sym typeface="Poppins"/>
              </a:rPr>
              <a:t>Scalable Distributed</a:t>
            </a:r>
            <a:r>
              <a:rPr lang="en" sz="3000">
                <a:solidFill>
                  <a:srgbClr val="0C4C9F"/>
                </a:solidFill>
                <a:latin typeface="Poppins"/>
                <a:ea typeface="Poppins"/>
                <a:cs typeface="Poppins"/>
                <a:sym typeface="Poppins"/>
              </a:rPr>
              <a:t> Reinforcement Learning in Multi-Agent Environments</a:t>
            </a:r>
            <a:endParaRPr sz="3000">
              <a:solidFill>
                <a:srgbClr val="0C4C9F"/>
              </a:solidFill>
              <a:latin typeface="Poppins"/>
              <a:ea typeface="Poppins"/>
              <a:cs typeface="Poppins"/>
              <a:sym typeface="Poppins"/>
            </a:endParaRPr>
          </a:p>
        </p:txBody>
      </p:sp>
      <p:cxnSp>
        <p:nvCxnSpPr>
          <p:cNvPr id="55" name="Google Shape;55;p13"/>
          <p:cNvCxnSpPr/>
          <p:nvPr/>
        </p:nvCxnSpPr>
        <p:spPr>
          <a:xfrm flipH="1" rot="10800000">
            <a:off x="430475" y="2099450"/>
            <a:ext cx="5002800" cy="900"/>
          </a:xfrm>
          <a:prstGeom prst="straightConnector1">
            <a:avLst/>
          </a:prstGeom>
          <a:noFill/>
          <a:ln cap="flat" cmpd="sng" w="19050">
            <a:solidFill>
              <a:srgbClr val="A7A496"/>
            </a:solidFill>
            <a:prstDash val="dash"/>
            <a:round/>
            <a:headEnd len="med" w="med" type="none"/>
            <a:tailEnd len="med" w="med" type="none"/>
          </a:ln>
        </p:spPr>
      </p:cxnSp>
      <p:sp>
        <p:nvSpPr>
          <p:cNvPr id="56" name="Google Shape;56;p13"/>
          <p:cNvSpPr txBox="1"/>
          <p:nvPr/>
        </p:nvSpPr>
        <p:spPr>
          <a:xfrm>
            <a:off x="1889325" y="2440125"/>
            <a:ext cx="2167200" cy="774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n" sz="1500">
                <a:solidFill>
                  <a:srgbClr val="0C4C9F"/>
                </a:solidFill>
                <a:latin typeface="Poppins"/>
                <a:ea typeface="Poppins"/>
                <a:cs typeface="Poppins"/>
                <a:sym typeface="Poppins"/>
              </a:rPr>
              <a:t>T</a:t>
            </a:r>
            <a:r>
              <a:rPr b="1" lang="en" sz="1500">
                <a:solidFill>
                  <a:srgbClr val="0C4C9F"/>
                </a:solidFill>
                <a:latin typeface="Poppins"/>
                <a:ea typeface="Poppins"/>
                <a:cs typeface="Poppins"/>
                <a:sym typeface="Poppins"/>
              </a:rPr>
              <a:t>a</a:t>
            </a:r>
            <a:r>
              <a:rPr b="1" lang="en" sz="1500">
                <a:solidFill>
                  <a:srgbClr val="0C4C9F"/>
                </a:solidFill>
                <a:latin typeface="Poppins"/>
                <a:ea typeface="Poppins"/>
                <a:cs typeface="Poppins"/>
                <a:sym typeface="Poppins"/>
              </a:rPr>
              <a:t>más Takács	    </a:t>
            </a:r>
            <a:endParaRPr b="1" sz="1500">
              <a:solidFill>
                <a:srgbClr val="0C4C9F"/>
              </a:solidFill>
              <a:latin typeface="Poppins"/>
              <a:ea typeface="Poppins"/>
              <a:cs typeface="Poppins"/>
              <a:sym typeface="Poppins"/>
            </a:endParaRPr>
          </a:p>
          <a:p>
            <a:pPr indent="0" lvl="0" marL="0" rtl="0" algn="l">
              <a:lnSpc>
                <a:spcPct val="100000"/>
              </a:lnSpc>
              <a:spcBef>
                <a:spcPts val="1000"/>
              </a:spcBef>
              <a:spcAft>
                <a:spcPts val="1000"/>
              </a:spcAft>
              <a:buNone/>
            </a:pPr>
            <a:r>
              <a:rPr b="1" lang="en" sz="1500">
                <a:solidFill>
                  <a:srgbClr val="0C4C9F"/>
                </a:solidFill>
                <a:latin typeface="Poppins"/>
                <a:ea typeface="Poppins"/>
                <a:cs typeface="Poppins"/>
                <a:sym typeface="Poppins"/>
              </a:rPr>
              <a:t>Gergely Magyar</a:t>
            </a:r>
            <a:endParaRPr b="1" sz="1000">
              <a:solidFill>
                <a:srgbClr val="0C4C9F"/>
              </a:solidFill>
              <a:latin typeface="Poppins"/>
              <a:ea typeface="Poppins"/>
              <a:cs typeface="Poppins"/>
              <a:sym typeface="Poppins"/>
            </a:endParaRPr>
          </a:p>
        </p:txBody>
      </p:sp>
      <p:sp>
        <p:nvSpPr>
          <p:cNvPr id="57" name="Google Shape;57;p13"/>
          <p:cNvSpPr txBox="1"/>
          <p:nvPr/>
        </p:nvSpPr>
        <p:spPr>
          <a:xfrm>
            <a:off x="4079225" y="3457650"/>
            <a:ext cx="4673700" cy="13083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1000"/>
              </a:spcBef>
              <a:spcAft>
                <a:spcPts val="0"/>
              </a:spcAft>
              <a:buNone/>
            </a:pPr>
            <a:r>
              <a:rPr lang="en" sz="1500">
                <a:solidFill>
                  <a:srgbClr val="0C4C9F"/>
                </a:solidFill>
                <a:latin typeface="Poppins"/>
                <a:ea typeface="Poppins"/>
                <a:cs typeface="Poppins"/>
                <a:sym typeface="Poppins"/>
              </a:rPr>
              <a:t>Supervisor</a:t>
            </a:r>
            <a:r>
              <a:rPr b="1" lang="en" sz="1500">
                <a:solidFill>
                  <a:srgbClr val="0C4C9F"/>
                </a:solidFill>
                <a:latin typeface="Poppins"/>
                <a:ea typeface="Poppins"/>
                <a:cs typeface="Poppins"/>
                <a:sym typeface="Poppins"/>
              </a:rPr>
              <a:t>    </a:t>
            </a:r>
            <a:r>
              <a:rPr lang="en" sz="1500">
                <a:solidFill>
                  <a:srgbClr val="0C4C9F"/>
                </a:solidFill>
                <a:latin typeface="Poppins"/>
                <a:ea typeface="Poppins"/>
                <a:cs typeface="Poppins"/>
                <a:sym typeface="Poppins"/>
              </a:rPr>
              <a:t>|</a:t>
            </a:r>
            <a:r>
              <a:rPr b="1" lang="en" sz="1500">
                <a:solidFill>
                  <a:srgbClr val="0C4C9F"/>
                </a:solidFill>
                <a:latin typeface="Poppins"/>
                <a:ea typeface="Poppins"/>
                <a:cs typeface="Poppins"/>
                <a:sym typeface="Poppins"/>
              </a:rPr>
              <a:t>    László Gulyás</a:t>
            </a:r>
            <a:endParaRPr b="1" sz="1500">
              <a:solidFill>
                <a:srgbClr val="0C4C9F"/>
              </a:solidFill>
              <a:latin typeface="Poppins"/>
              <a:ea typeface="Poppins"/>
              <a:cs typeface="Poppins"/>
              <a:sym typeface="Poppins"/>
            </a:endParaRPr>
          </a:p>
          <a:p>
            <a:pPr indent="0" lvl="0" marL="0" rtl="0" algn="r">
              <a:lnSpc>
                <a:spcPct val="100000"/>
              </a:lnSpc>
              <a:spcBef>
                <a:spcPts val="1000"/>
              </a:spcBef>
              <a:spcAft>
                <a:spcPts val="0"/>
              </a:spcAft>
              <a:buNone/>
            </a:pPr>
            <a:r>
              <a:rPr lang="en" sz="1100">
                <a:solidFill>
                  <a:schemeClr val="dk1"/>
                </a:solidFill>
                <a:latin typeface="Poppins"/>
                <a:ea typeface="Poppins"/>
                <a:cs typeface="Poppins"/>
                <a:sym typeface="Poppins"/>
              </a:rPr>
              <a:t>Associate Professor, Department of Artificial Intelligence</a:t>
            </a:r>
            <a:endParaRPr sz="1100">
              <a:solidFill>
                <a:schemeClr val="dk1"/>
              </a:solidFill>
              <a:latin typeface="Poppins"/>
              <a:ea typeface="Poppins"/>
              <a:cs typeface="Poppins"/>
              <a:sym typeface="Poppins"/>
            </a:endParaRPr>
          </a:p>
          <a:p>
            <a:pPr indent="0" lvl="0" marL="0" rtl="0" algn="r">
              <a:lnSpc>
                <a:spcPct val="100000"/>
              </a:lnSpc>
              <a:spcBef>
                <a:spcPts val="1000"/>
              </a:spcBef>
              <a:spcAft>
                <a:spcPts val="0"/>
              </a:spcAft>
              <a:buNone/>
            </a:pPr>
            <a:r>
              <a:rPr lang="en" sz="1100">
                <a:solidFill>
                  <a:schemeClr val="dk1"/>
                </a:solidFill>
                <a:latin typeface="Poppins"/>
                <a:ea typeface="Poppins"/>
                <a:cs typeface="Poppins"/>
                <a:sym typeface="Poppins"/>
              </a:rPr>
              <a:t>Deputy Director, Institute for Industrial-Academic Innovation</a:t>
            </a:r>
            <a:endParaRPr sz="1100">
              <a:solidFill>
                <a:schemeClr val="dk1"/>
              </a:solidFill>
              <a:latin typeface="Poppins"/>
              <a:ea typeface="Poppins"/>
              <a:cs typeface="Poppins"/>
              <a:sym typeface="Poppins"/>
            </a:endParaRPr>
          </a:p>
          <a:p>
            <a:pPr indent="0" lvl="0" marL="0" rtl="0" algn="r">
              <a:lnSpc>
                <a:spcPct val="100000"/>
              </a:lnSpc>
              <a:spcBef>
                <a:spcPts val="1000"/>
              </a:spcBef>
              <a:spcAft>
                <a:spcPts val="1000"/>
              </a:spcAft>
              <a:buNone/>
            </a:pPr>
            <a:r>
              <a:rPr lang="en" sz="1100">
                <a:solidFill>
                  <a:schemeClr val="dk1"/>
                </a:solidFill>
                <a:latin typeface="Poppins"/>
                <a:ea typeface="Poppins"/>
                <a:cs typeface="Poppins"/>
                <a:sym typeface="Poppins"/>
              </a:rPr>
              <a:t>ELTE -  Faculty of Informatics</a:t>
            </a:r>
            <a:endParaRPr sz="1100">
              <a:solidFill>
                <a:schemeClr val="dk1"/>
              </a:solidFill>
              <a:latin typeface="Poppins"/>
              <a:ea typeface="Poppins"/>
              <a:cs typeface="Poppins"/>
              <a:sym typeface="Poppins"/>
            </a:endParaRPr>
          </a:p>
        </p:txBody>
      </p:sp>
      <p:sp>
        <p:nvSpPr>
          <p:cNvPr id="58" name="Google Shape;58;p13"/>
          <p:cNvSpPr txBox="1"/>
          <p:nvPr/>
        </p:nvSpPr>
        <p:spPr>
          <a:xfrm>
            <a:off x="430475" y="2584600"/>
            <a:ext cx="1444800" cy="415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lang="en" sz="1500">
                <a:solidFill>
                  <a:srgbClr val="0C4C9F"/>
                </a:solidFill>
                <a:latin typeface="Poppins"/>
                <a:ea typeface="Poppins"/>
                <a:cs typeface="Poppins"/>
                <a:sym typeface="Poppins"/>
              </a:rPr>
              <a:t>Presenters</a:t>
            </a:r>
            <a:endParaRPr sz="1200">
              <a:solidFill>
                <a:srgbClr val="0C4C9F"/>
              </a:solidFill>
            </a:endParaRPr>
          </a:p>
        </p:txBody>
      </p:sp>
      <p:cxnSp>
        <p:nvCxnSpPr>
          <p:cNvPr id="59" name="Google Shape;59;p13"/>
          <p:cNvCxnSpPr/>
          <p:nvPr/>
        </p:nvCxnSpPr>
        <p:spPr>
          <a:xfrm flipH="1" rot="10800000">
            <a:off x="1775600" y="2526375"/>
            <a:ext cx="2700" cy="602100"/>
          </a:xfrm>
          <a:prstGeom prst="straightConnector1">
            <a:avLst/>
          </a:prstGeom>
          <a:noFill/>
          <a:ln cap="flat" cmpd="sng" w="19050">
            <a:solidFill>
              <a:srgbClr val="0C4C9F"/>
            </a:solidFill>
            <a:prstDash val="solid"/>
            <a:round/>
            <a:headEnd len="med" w="med" type="none"/>
            <a:tailEnd len="med" w="med" type="none"/>
          </a:ln>
        </p:spPr>
      </p:cxnSp>
      <p:sp>
        <p:nvSpPr>
          <p:cNvPr id="60" name="Google Shape;60;p13"/>
          <p:cNvSpPr txBox="1"/>
          <p:nvPr/>
        </p:nvSpPr>
        <p:spPr>
          <a:xfrm>
            <a:off x="430475" y="3218200"/>
            <a:ext cx="2281200" cy="651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 sz="1100">
                <a:solidFill>
                  <a:schemeClr val="dk1"/>
                </a:solidFill>
                <a:latin typeface="Poppins"/>
                <a:ea typeface="Poppins"/>
                <a:cs typeface="Poppins"/>
                <a:sym typeface="Poppins"/>
              </a:rPr>
              <a:t>Computer Science MSc</a:t>
            </a:r>
            <a:endParaRPr sz="1100">
              <a:solidFill>
                <a:schemeClr val="dk1"/>
              </a:solidFill>
              <a:latin typeface="Poppins"/>
              <a:ea typeface="Poppins"/>
              <a:cs typeface="Poppins"/>
              <a:sym typeface="Poppins"/>
            </a:endParaRPr>
          </a:p>
          <a:p>
            <a:pPr indent="0" lvl="0" marL="0" rtl="0" algn="l">
              <a:spcBef>
                <a:spcPts val="1000"/>
              </a:spcBef>
              <a:spcAft>
                <a:spcPts val="1000"/>
              </a:spcAft>
              <a:buNone/>
            </a:pPr>
            <a:r>
              <a:rPr lang="en" sz="1100">
                <a:solidFill>
                  <a:schemeClr val="dk1"/>
                </a:solidFill>
                <a:latin typeface="Poppins"/>
                <a:ea typeface="Poppins"/>
                <a:cs typeface="Poppins"/>
                <a:sym typeface="Poppins"/>
              </a:rPr>
              <a:t>ELTE - Faculty of Informatics</a:t>
            </a:r>
            <a:endParaRPr/>
          </a:p>
        </p:txBody>
      </p:sp>
      <p:pic>
        <p:nvPicPr>
          <p:cNvPr id="61" name="Google Shape;61;p13"/>
          <p:cNvPicPr preferRelativeResize="0"/>
          <p:nvPr/>
        </p:nvPicPr>
        <p:blipFill>
          <a:blip r:embed="rId3">
            <a:alphaModFix/>
          </a:blip>
          <a:stretch>
            <a:fillRect/>
          </a:stretch>
        </p:blipFill>
        <p:spPr>
          <a:xfrm>
            <a:off x="6019125" y="257475"/>
            <a:ext cx="1419994" cy="1472050"/>
          </a:xfrm>
          <a:prstGeom prst="rect">
            <a:avLst/>
          </a:prstGeom>
          <a:noFill/>
          <a:ln>
            <a:noFill/>
          </a:ln>
        </p:spPr>
      </p:pic>
      <p:pic>
        <p:nvPicPr>
          <p:cNvPr id="62" name="Google Shape;62;p13"/>
          <p:cNvPicPr preferRelativeResize="0"/>
          <p:nvPr/>
        </p:nvPicPr>
        <p:blipFill>
          <a:blip r:embed="rId4">
            <a:alphaModFix/>
          </a:blip>
          <a:stretch>
            <a:fillRect/>
          </a:stretch>
        </p:blipFill>
        <p:spPr>
          <a:xfrm>
            <a:off x="4415738" y="73488"/>
            <a:ext cx="1017525" cy="1017525"/>
          </a:xfrm>
          <a:prstGeom prst="rect">
            <a:avLst/>
          </a:prstGeom>
          <a:noFill/>
          <a:ln>
            <a:noFill/>
          </a:ln>
        </p:spPr>
      </p:pic>
      <p:sp>
        <p:nvSpPr>
          <p:cNvPr id="63" name="Google Shape;63;p13"/>
          <p:cNvSpPr txBox="1"/>
          <p:nvPr/>
        </p:nvSpPr>
        <p:spPr>
          <a:xfrm>
            <a:off x="430475" y="44119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lang="en" sz="1100">
                <a:solidFill>
                  <a:schemeClr val="dk1"/>
                </a:solidFill>
                <a:latin typeface="Poppins"/>
                <a:ea typeface="Poppins"/>
                <a:cs typeface="Poppins"/>
                <a:sym typeface="Poppins"/>
              </a:rPr>
              <a:t>Budapest, 2024</a:t>
            </a:r>
            <a:endParaRPr/>
          </a:p>
        </p:txBody>
      </p:sp>
      <p:pic>
        <p:nvPicPr>
          <p:cNvPr id="64" name="Google Shape;64;p13"/>
          <p:cNvPicPr preferRelativeResize="0"/>
          <p:nvPr/>
        </p:nvPicPr>
        <p:blipFill>
          <a:blip r:embed="rId5">
            <a:alphaModFix/>
          </a:blip>
          <a:stretch>
            <a:fillRect/>
          </a:stretch>
        </p:blipFill>
        <p:spPr>
          <a:xfrm>
            <a:off x="7493200" y="298227"/>
            <a:ext cx="1259725" cy="1987700"/>
          </a:xfrm>
          <a:prstGeom prst="rect">
            <a:avLst/>
          </a:prstGeom>
          <a:noFill/>
          <a:ln>
            <a:noFill/>
          </a:ln>
        </p:spPr>
      </p:pic>
      <p:sp>
        <p:nvSpPr>
          <p:cNvPr id="65" name="Google Shape;65;p13"/>
          <p:cNvSpPr txBox="1"/>
          <p:nvPr/>
        </p:nvSpPr>
        <p:spPr>
          <a:xfrm rot="-512">
            <a:off x="430475" y="4678900"/>
            <a:ext cx="2016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solidFill>
                  <a:schemeClr val="dk1"/>
                </a:solidFill>
                <a:latin typeface="Poppins"/>
                <a:ea typeface="Poppins"/>
                <a:cs typeface="Poppins"/>
                <a:sym typeface="Poppins"/>
              </a:rPr>
              <a:t>Image courtesy of Source </a:t>
            </a:r>
            <a:r>
              <a:rPr lang="en" sz="700">
                <a:solidFill>
                  <a:srgbClr val="22BECF"/>
                </a:solidFill>
                <a:latin typeface="Poppins"/>
                <a:ea typeface="Poppins"/>
                <a:cs typeface="Poppins"/>
                <a:sym typeface="Poppins"/>
              </a:rPr>
              <a:t>[1]</a:t>
            </a:r>
            <a:endParaRPr sz="900">
              <a:solidFill>
                <a:srgbClr val="22BECF"/>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313" name="Shape 313"/>
        <p:cNvGrpSpPr/>
        <p:nvPr/>
      </p:nvGrpSpPr>
      <p:grpSpPr>
        <a:xfrm>
          <a:off x="0" y="0"/>
          <a:ext cx="0" cy="0"/>
          <a:chOff x="0" y="0"/>
          <a:chExt cx="0" cy="0"/>
        </a:xfrm>
      </p:grpSpPr>
      <p:sp>
        <p:nvSpPr>
          <p:cNvPr id="314" name="Google Shape;314;p22"/>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09</a:t>
            </a:r>
            <a:r>
              <a:rPr lang="en" sz="1100">
                <a:solidFill>
                  <a:srgbClr val="0C4C9F"/>
                </a:solidFill>
                <a:latin typeface="Poppins"/>
                <a:ea typeface="Poppins"/>
                <a:cs typeface="Poppins"/>
                <a:sym typeface="Poppins"/>
              </a:rPr>
              <a:t>/</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315" name="Google Shape;315;p22"/>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316" name="Google Shape;316;p22"/>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317" name="Google Shape;317;p22"/>
          <p:cNvCxnSpPr/>
          <p:nvPr/>
        </p:nvCxnSpPr>
        <p:spPr>
          <a:xfrm>
            <a:off x="331700" y="99172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318" name="Google Shape;318;p22"/>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319" name="Google Shape;319;p22"/>
          <p:cNvSpPr txBox="1"/>
          <p:nvPr/>
        </p:nvSpPr>
        <p:spPr>
          <a:xfrm>
            <a:off x="557663" y="986075"/>
            <a:ext cx="2141700" cy="74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100">
                <a:solidFill>
                  <a:srgbClr val="0C4C9F"/>
                </a:solidFill>
                <a:latin typeface="Poppins"/>
                <a:ea typeface="Poppins"/>
                <a:cs typeface="Poppins"/>
                <a:sym typeface="Poppins"/>
              </a:rPr>
              <a:t>Centralized</a:t>
            </a:r>
            <a:br>
              <a:rPr b="1" lang="en" sz="2100">
                <a:solidFill>
                  <a:srgbClr val="0C4C9F"/>
                </a:solidFill>
                <a:latin typeface="Poppins"/>
                <a:ea typeface="Poppins"/>
                <a:cs typeface="Poppins"/>
                <a:sym typeface="Poppins"/>
              </a:rPr>
            </a:br>
            <a:r>
              <a:rPr lang="en" sz="1200">
                <a:solidFill>
                  <a:srgbClr val="0C4C9F"/>
                </a:solidFill>
                <a:latin typeface="Poppins"/>
                <a:ea typeface="Poppins"/>
                <a:cs typeface="Poppins"/>
                <a:sym typeface="Poppins"/>
              </a:rPr>
              <a:t>(Single-Agent)</a:t>
            </a:r>
            <a:endParaRPr sz="1200">
              <a:solidFill>
                <a:srgbClr val="0C4C9F"/>
              </a:solidFill>
              <a:latin typeface="Poppins"/>
              <a:ea typeface="Poppins"/>
              <a:cs typeface="Poppins"/>
              <a:sym typeface="Poppins"/>
            </a:endParaRPr>
          </a:p>
        </p:txBody>
      </p:sp>
      <p:sp>
        <p:nvSpPr>
          <p:cNvPr id="320" name="Google Shape;320;p22"/>
          <p:cNvSpPr txBox="1"/>
          <p:nvPr/>
        </p:nvSpPr>
        <p:spPr>
          <a:xfrm>
            <a:off x="280150" y="1674850"/>
            <a:ext cx="2672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a:solidFill>
                  <a:srgbClr val="0C4C9F"/>
                </a:solidFill>
                <a:latin typeface="Poppins"/>
                <a:ea typeface="Poppins"/>
                <a:cs typeface="Poppins"/>
                <a:sym typeface="Poppins"/>
              </a:rPr>
              <a:t>Global </a:t>
            </a:r>
            <a:r>
              <a:rPr lang="en">
                <a:solidFill>
                  <a:srgbClr val="0C4C9F"/>
                </a:solidFill>
                <a:latin typeface="Poppins"/>
                <a:ea typeface="Poppins"/>
                <a:cs typeface="Poppins"/>
                <a:sym typeface="Poppins"/>
              </a:rPr>
              <a:t>Reward Assignment</a:t>
            </a:r>
            <a:endParaRPr>
              <a:solidFill>
                <a:srgbClr val="0C4C9F"/>
              </a:solidFill>
              <a:latin typeface="Poppins"/>
              <a:ea typeface="Poppins"/>
              <a:cs typeface="Poppins"/>
              <a:sym typeface="Poppins"/>
            </a:endParaRPr>
          </a:p>
        </p:txBody>
      </p:sp>
      <p:grpSp>
        <p:nvGrpSpPr>
          <p:cNvPr id="321" name="Google Shape;321;p22"/>
          <p:cNvGrpSpPr/>
          <p:nvPr/>
        </p:nvGrpSpPr>
        <p:grpSpPr>
          <a:xfrm>
            <a:off x="3025700" y="986098"/>
            <a:ext cx="3092600" cy="3513990"/>
            <a:chOff x="3017975" y="909875"/>
            <a:chExt cx="3092600" cy="3590100"/>
          </a:xfrm>
        </p:grpSpPr>
        <p:cxnSp>
          <p:nvCxnSpPr>
            <p:cNvPr id="322" name="Google Shape;322;p22"/>
            <p:cNvCxnSpPr/>
            <p:nvPr/>
          </p:nvCxnSpPr>
          <p:spPr>
            <a:xfrm rot="10800000">
              <a:off x="3017975" y="909875"/>
              <a:ext cx="0" cy="3590100"/>
            </a:xfrm>
            <a:prstGeom prst="straightConnector1">
              <a:avLst/>
            </a:prstGeom>
            <a:noFill/>
            <a:ln cap="flat" cmpd="sng" w="19050">
              <a:solidFill>
                <a:srgbClr val="A7A496"/>
              </a:solidFill>
              <a:prstDash val="dash"/>
              <a:round/>
              <a:headEnd len="med" w="med" type="none"/>
              <a:tailEnd len="med" w="med" type="none"/>
            </a:ln>
          </p:spPr>
        </p:cxnSp>
        <p:cxnSp>
          <p:nvCxnSpPr>
            <p:cNvPr id="323" name="Google Shape;323;p22"/>
            <p:cNvCxnSpPr/>
            <p:nvPr/>
          </p:nvCxnSpPr>
          <p:spPr>
            <a:xfrm rot="10800000">
              <a:off x="6110575" y="909875"/>
              <a:ext cx="0" cy="3590100"/>
            </a:xfrm>
            <a:prstGeom prst="straightConnector1">
              <a:avLst/>
            </a:prstGeom>
            <a:noFill/>
            <a:ln cap="flat" cmpd="sng" w="19050">
              <a:solidFill>
                <a:srgbClr val="A7A496"/>
              </a:solidFill>
              <a:prstDash val="dash"/>
              <a:round/>
              <a:headEnd len="med" w="med" type="none"/>
              <a:tailEnd len="med" w="med" type="none"/>
            </a:ln>
          </p:spPr>
        </p:cxnSp>
      </p:grpSp>
      <p:sp>
        <p:nvSpPr>
          <p:cNvPr id="324" name="Google Shape;324;p22"/>
          <p:cNvSpPr txBox="1"/>
          <p:nvPr/>
        </p:nvSpPr>
        <p:spPr>
          <a:xfrm>
            <a:off x="279850" y="1984400"/>
            <a:ext cx="2672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a:solidFill>
                  <a:srgbClr val="0C4C9F"/>
                </a:solidFill>
                <a:latin typeface="Poppins"/>
                <a:ea typeface="Poppins"/>
                <a:cs typeface="Poppins"/>
                <a:sym typeface="Poppins"/>
              </a:rPr>
              <a:t>Global</a:t>
            </a:r>
            <a:r>
              <a:rPr lang="en">
                <a:solidFill>
                  <a:srgbClr val="0C4C9F"/>
                </a:solidFill>
                <a:latin typeface="Poppins"/>
                <a:ea typeface="Poppins"/>
                <a:cs typeface="Poppins"/>
                <a:sym typeface="Poppins"/>
              </a:rPr>
              <a:t> Information</a:t>
            </a:r>
            <a:endParaRPr>
              <a:solidFill>
                <a:srgbClr val="0C4C9F"/>
              </a:solidFill>
              <a:latin typeface="Poppins"/>
              <a:ea typeface="Poppins"/>
              <a:cs typeface="Poppins"/>
              <a:sym typeface="Poppins"/>
            </a:endParaRPr>
          </a:p>
        </p:txBody>
      </p:sp>
      <p:sp>
        <p:nvSpPr>
          <p:cNvPr id="325" name="Google Shape;325;p22"/>
          <p:cNvSpPr txBox="1"/>
          <p:nvPr/>
        </p:nvSpPr>
        <p:spPr>
          <a:xfrm>
            <a:off x="279850" y="2275213"/>
            <a:ext cx="26724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en">
                <a:solidFill>
                  <a:srgbClr val="0C4C9F"/>
                </a:solidFill>
                <a:latin typeface="Poppins"/>
                <a:ea typeface="Poppins"/>
                <a:cs typeface="Poppins"/>
                <a:sym typeface="Poppins"/>
              </a:rPr>
              <a:t>Handles </a:t>
            </a:r>
            <a:r>
              <a:rPr b="1" lang="en">
                <a:solidFill>
                  <a:srgbClr val="0C4C9F"/>
                </a:solidFill>
                <a:latin typeface="Poppins"/>
                <a:ea typeface="Poppins"/>
                <a:cs typeface="Poppins"/>
                <a:sym typeface="Poppins"/>
              </a:rPr>
              <a:t>Changing</a:t>
            </a:r>
            <a:br>
              <a:rPr b="1" lang="en">
                <a:solidFill>
                  <a:srgbClr val="0C4C9F"/>
                </a:solidFill>
                <a:latin typeface="Poppins"/>
                <a:ea typeface="Poppins"/>
                <a:cs typeface="Poppins"/>
                <a:sym typeface="Poppins"/>
              </a:rPr>
            </a:br>
            <a:r>
              <a:rPr b="1" lang="en">
                <a:solidFill>
                  <a:srgbClr val="0C4C9F"/>
                </a:solidFill>
                <a:latin typeface="Poppins"/>
                <a:ea typeface="Poppins"/>
                <a:cs typeface="Poppins"/>
                <a:sym typeface="Poppins"/>
              </a:rPr>
              <a:t>Entity Count</a:t>
            </a:r>
            <a:endParaRPr b="1">
              <a:solidFill>
                <a:srgbClr val="0C4C9F"/>
              </a:solidFill>
              <a:latin typeface="Poppins"/>
              <a:ea typeface="Poppins"/>
              <a:cs typeface="Poppins"/>
              <a:sym typeface="Poppins"/>
            </a:endParaRPr>
          </a:p>
        </p:txBody>
      </p:sp>
      <p:sp>
        <p:nvSpPr>
          <p:cNvPr id="326" name="Google Shape;326;p22"/>
          <p:cNvSpPr txBox="1"/>
          <p:nvPr/>
        </p:nvSpPr>
        <p:spPr>
          <a:xfrm>
            <a:off x="3025650" y="991725"/>
            <a:ext cx="3092700" cy="74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100">
                <a:solidFill>
                  <a:srgbClr val="0C4C9F"/>
                </a:solidFill>
                <a:latin typeface="Poppins"/>
                <a:ea typeface="Poppins"/>
                <a:cs typeface="Poppins"/>
                <a:sym typeface="Poppins"/>
              </a:rPr>
              <a:t>Hybrid</a:t>
            </a:r>
            <a:endParaRPr sz="1700">
              <a:solidFill>
                <a:srgbClr val="0C4C9F"/>
              </a:solidFill>
              <a:latin typeface="Poppins"/>
              <a:ea typeface="Poppins"/>
              <a:cs typeface="Poppins"/>
              <a:sym typeface="Poppins"/>
            </a:endParaRPr>
          </a:p>
          <a:p>
            <a:pPr indent="0" lvl="0" marL="0" rtl="0" algn="ctr">
              <a:lnSpc>
                <a:spcPct val="150000"/>
              </a:lnSpc>
              <a:spcBef>
                <a:spcPts val="0"/>
              </a:spcBef>
              <a:spcAft>
                <a:spcPts val="0"/>
              </a:spcAft>
              <a:buNone/>
            </a:pPr>
            <a:r>
              <a:rPr lang="en" sz="1200">
                <a:solidFill>
                  <a:srgbClr val="0C4C9F"/>
                </a:solidFill>
                <a:latin typeface="Poppins"/>
                <a:ea typeface="Poppins"/>
                <a:cs typeface="Poppins"/>
                <a:sym typeface="Poppins"/>
              </a:rPr>
              <a:t>(Hybrid Multi-Agent)</a:t>
            </a:r>
            <a:endParaRPr sz="1200">
              <a:solidFill>
                <a:srgbClr val="0C4C9F"/>
              </a:solidFill>
              <a:latin typeface="Poppins"/>
              <a:ea typeface="Poppins"/>
              <a:cs typeface="Poppins"/>
              <a:sym typeface="Poppins"/>
            </a:endParaRPr>
          </a:p>
        </p:txBody>
      </p:sp>
      <p:sp>
        <p:nvSpPr>
          <p:cNvPr id="327" name="Google Shape;327;p22"/>
          <p:cNvSpPr txBox="1"/>
          <p:nvPr/>
        </p:nvSpPr>
        <p:spPr>
          <a:xfrm>
            <a:off x="2978700" y="1674850"/>
            <a:ext cx="3189600" cy="77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Clr>
                <a:schemeClr val="dk1"/>
              </a:buClr>
              <a:buSzPts val="1100"/>
              <a:buFont typeface="Arial"/>
              <a:buNone/>
            </a:pPr>
            <a:r>
              <a:rPr b="1" lang="en">
                <a:solidFill>
                  <a:srgbClr val="0C4C9F"/>
                </a:solidFill>
                <a:latin typeface="Poppins"/>
                <a:ea typeface="Poppins"/>
                <a:cs typeface="Poppins"/>
                <a:sym typeface="Poppins"/>
              </a:rPr>
              <a:t>Distributed </a:t>
            </a:r>
            <a:r>
              <a:rPr lang="en">
                <a:solidFill>
                  <a:srgbClr val="0C4C9F"/>
                </a:solidFill>
                <a:latin typeface="Poppins"/>
                <a:ea typeface="Poppins"/>
                <a:cs typeface="Poppins"/>
                <a:sym typeface="Poppins"/>
              </a:rPr>
              <a:t>Reward Assignment*</a:t>
            </a:r>
            <a:endParaRPr b="1">
              <a:solidFill>
                <a:srgbClr val="0C4C9F"/>
              </a:solidFill>
              <a:latin typeface="Poppins"/>
              <a:ea typeface="Poppins"/>
              <a:cs typeface="Poppins"/>
              <a:sym typeface="Poppins"/>
            </a:endParaRPr>
          </a:p>
          <a:p>
            <a:pPr indent="0" lvl="0" marL="0" rtl="0" algn="ctr">
              <a:lnSpc>
                <a:spcPct val="115000"/>
              </a:lnSpc>
              <a:spcBef>
                <a:spcPts val="1000"/>
              </a:spcBef>
              <a:spcAft>
                <a:spcPts val="1000"/>
              </a:spcAft>
              <a:buNone/>
            </a:pPr>
            <a:r>
              <a:t/>
            </a:r>
            <a:endParaRPr b="1">
              <a:solidFill>
                <a:srgbClr val="0C4C9F"/>
              </a:solidFill>
              <a:latin typeface="Poppins"/>
              <a:ea typeface="Poppins"/>
              <a:cs typeface="Poppins"/>
              <a:sym typeface="Poppins"/>
            </a:endParaRPr>
          </a:p>
        </p:txBody>
      </p:sp>
      <p:sp>
        <p:nvSpPr>
          <p:cNvPr id="328" name="Google Shape;328;p22"/>
          <p:cNvSpPr txBox="1"/>
          <p:nvPr/>
        </p:nvSpPr>
        <p:spPr>
          <a:xfrm>
            <a:off x="3025500" y="1984400"/>
            <a:ext cx="3092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a:solidFill>
                  <a:srgbClr val="0C4C9F"/>
                </a:solidFill>
                <a:latin typeface="Poppins"/>
                <a:ea typeface="Poppins"/>
                <a:cs typeface="Poppins"/>
                <a:sym typeface="Poppins"/>
              </a:rPr>
              <a:t>Global</a:t>
            </a:r>
            <a:r>
              <a:rPr lang="en">
                <a:solidFill>
                  <a:srgbClr val="0C4C9F"/>
                </a:solidFill>
                <a:latin typeface="Poppins"/>
                <a:ea typeface="Poppins"/>
                <a:cs typeface="Poppins"/>
                <a:sym typeface="Poppins"/>
              </a:rPr>
              <a:t> &amp; </a:t>
            </a:r>
            <a:r>
              <a:rPr b="1" lang="en">
                <a:solidFill>
                  <a:srgbClr val="0C4C9F"/>
                </a:solidFill>
                <a:latin typeface="Poppins"/>
                <a:ea typeface="Poppins"/>
                <a:cs typeface="Poppins"/>
                <a:sym typeface="Poppins"/>
              </a:rPr>
              <a:t>Local</a:t>
            </a:r>
            <a:r>
              <a:rPr lang="en">
                <a:solidFill>
                  <a:srgbClr val="0C4C9F"/>
                </a:solidFill>
                <a:latin typeface="Poppins"/>
                <a:ea typeface="Poppins"/>
                <a:cs typeface="Poppins"/>
                <a:sym typeface="Poppins"/>
              </a:rPr>
              <a:t> Information</a:t>
            </a:r>
            <a:endParaRPr>
              <a:solidFill>
                <a:srgbClr val="0C4C9F"/>
              </a:solidFill>
              <a:latin typeface="Poppins"/>
              <a:ea typeface="Poppins"/>
              <a:cs typeface="Poppins"/>
              <a:sym typeface="Poppins"/>
            </a:endParaRPr>
          </a:p>
        </p:txBody>
      </p:sp>
      <p:sp>
        <p:nvSpPr>
          <p:cNvPr id="329" name="Google Shape;329;p22"/>
          <p:cNvSpPr txBox="1"/>
          <p:nvPr/>
        </p:nvSpPr>
        <p:spPr>
          <a:xfrm>
            <a:off x="3012975" y="2273013"/>
            <a:ext cx="30927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en">
                <a:solidFill>
                  <a:srgbClr val="0C4C9F"/>
                </a:solidFill>
                <a:latin typeface="Poppins"/>
                <a:ea typeface="Poppins"/>
                <a:cs typeface="Poppins"/>
                <a:sym typeface="Poppins"/>
              </a:rPr>
              <a:t>Handles </a:t>
            </a:r>
            <a:r>
              <a:rPr b="1" lang="en">
                <a:solidFill>
                  <a:srgbClr val="0C4C9F"/>
                </a:solidFill>
                <a:latin typeface="Poppins"/>
                <a:ea typeface="Poppins"/>
                <a:cs typeface="Poppins"/>
                <a:sym typeface="Poppins"/>
              </a:rPr>
              <a:t>Changing</a:t>
            </a:r>
            <a:br>
              <a:rPr lang="en">
                <a:solidFill>
                  <a:srgbClr val="0C4C9F"/>
                </a:solidFill>
                <a:latin typeface="Poppins"/>
                <a:ea typeface="Poppins"/>
                <a:cs typeface="Poppins"/>
                <a:sym typeface="Poppins"/>
              </a:rPr>
            </a:br>
            <a:r>
              <a:rPr b="1" lang="en">
                <a:solidFill>
                  <a:srgbClr val="0C4C9F"/>
                </a:solidFill>
                <a:latin typeface="Poppins"/>
                <a:ea typeface="Poppins"/>
                <a:cs typeface="Poppins"/>
                <a:sym typeface="Poppins"/>
              </a:rPr>
              <a:t>Entity </a:t>
            </a:r>
            <a:r>
              <a:rPr b="1" lang="en">
                <a:solidFill>
                  <a:srgbClr val="0C4C9F"/>
                </a:solidFill>
                <a:latin typeface="Poppins"/>
                <a:ea typeface="Poppins"/>
                <a:cs typeface="Poppins"/>
                <a:sym typeface="Poppins"/>
              </a:rPr>
              <a:t>Count</a:t>
            </a:r>
            <a:endParaRPr b="1">
              <a:solidFill>
                <a:srgbClr val="0C4C9F"/>
              </a:solidFill>
              <a:latin typeface="Poppins"/>
              <a:ea typeface="Poppins"/>
              <a:cs typeface="Poppins"/>
              <a:sym typeface="Poppins"/>
            </a:endParaRPr>
          </a:p>
        </p:txBody>
      </p:sp>
      <p:sp>
        <p:nvSpPr>
          <p:cNvPr id="330" name="Google Shape;330;p22"/>
          <p:cNvSpPr txBox="1"/>
          <p:nvPr/>
        </p:nvSpPr>
        <p:spPr>
          <a:xfrm>
            <a:off x="6025375" y="1674850"/>
            <a:ext cx="32355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a:solidFill>
                  <a:srgbClr val="C95F38"/>
                </a:solidFill>
                <a:latin typeface="Poppins"/>
                <a:ea typeface="Poppins"/>
                <a:cs typeface="Poppins"/>
                <a:sym typeface="Poppins"/>
              </a:rPr>
              <a:t>Distributed </a:t>
            </a:r>
            <a:r>
              <a:rPr lang="en">
                <a:solidFill>
                  <a:srgbClr val="C95F38"/>
                </a:solidFill>
                <a:latin typeface="Poppins"/>
                <a:ea typeface="Poppins"/>
                <a:cs typeface="Poppins"/>
                <a:sym typeface="Poppins"/>
              </a:rPr>
              <a:t>Reward Assignment</a:t>
            </a:r>
            <a:endParaRPr b="1">
              <a:solidFill>
                <a:srgbClr val="C95F38"/>
              </a:solidFill>
              <a:latin typeface="Poppins"/>
              <a:ea typeface="Poppins"/>
              <a:cs typeface="Poppins"/>
              <a:sym typeface="Poppins"/>
            </a:endParaRPr>
          </a:p>
        </p:txBody>
      </p:sp>
      <p:sp>
        <p:nvSpPr>
          <p:cNvPr id="331" name="Google Shape;331;p22"/>
          <p:cNvSpPr txBox="1"/>
          <p:nvPr/>
        </p:nvSpPr>
        <p:spPr>
          <a:xfrm>
            <a:off x="6242587" y="1980548"/>
            <a:ext cx="26724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a:solidFill>
                  <a:srgbClr val="C95F38"/>
                </a:solidFill>
                <a:latin typeface="Poppins"/>
                <a:ea typeface="Poppins"/>
                <a:cs typeface="Poppins"/>
                <a:sym typeface="Poppins"/>
              </a:rPr>
              <a:t>Local</a:t>
            </a:r>
            <a:r>
              <a:rPr lang="en">
                <a:solidFill>
                  <a:srgbClr val="C95F38"/>
                </a:solidFill>
                <a:latin typeface="Poppins"/>
                <a:ea typeface="Poppins"/>
                <a:cs typeface="Poppins"/>
                <a:sym typeface="Poppins"/>
              </a:rPr>
              <a:t> Information</a:t>
            </a:r>
            <a:endParaRPr>
              <a:solidFill>
                <a:srgbClr val="C95F38"/>
              </a:solidFill>
              <a:latin typeface="Poppins"/>
              <a:ea typeface="Poppins"/>
              <a:cs typeface="Poppins"/>
              <a:sym typeface="Poppins"/>
            </a:endParaRPr>
          </a:p>
        </p:txBody>
      </p:sp>
      <p:sp>
        <p:nvSpPr>
          <p:cNvPr id="332" name="Google Shape;332;p22"/>
          <p:cNvSpPr txBox="1"/>
          <p:nvPr/>
        </p:nvSpPr>
        <p:spPr>
          <a:xfrm>
            <a:off x="6620575" y="986075"/>
            <a:ext cx="1916400" cy="74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100">
                <a:solidFill>
                  <a:srgbClr val="C95F38"/>
                </a:solidFill>
                <a:latin typeface="Poppins"/>
                <a:ea typeface="Poppins"/>
                <a:cs typeface="Poppins"/>
                <a:sym typeface="Poppins"/>
              </a:rPr>
              <a:t>Distributed</a:t>
            </a:r>
            <a:br>
              <a:rPr b="1" lang="en" sz="2100">
                <a:solidFill>
                  <a:srgbClr val="C95F38"/>
                </a:solidFill>
                <a:latin typeface="Poppins"/>
                <a:ea typeface="Poppins"/>
                <a:cs typeface="Poppins"/>
                <a:sym typeface="Poppins"/>
              </a:rPr>
            </a:br>
            <a:r>
              <a:rPr lang="en" sz="1200">
                <a:solidFill>
                  <a:srgbClr val="C95F38"/>
                </a:solidFill>
                <a:latin typeface="Poppins"/>
                <a:ea typeface="Poppins"/>
                <a:cs typeface="Poppins"/>
                <a:sym typeface="Poppins"/>
              </a:rPr>
              <a:t>(True Multi-Agent)</a:t>
            </a:r>
            <a:endParaRPr sz="1200">
              <a:solidFill>
                <a:srgbClr val="C95F38"/>
              </a:solidFill>
              <a:latin typeface="Poppins"/>
              <a:ea typeface="Poppins"/>
              <a:cs typeface="Poppins"/>
              <a:sym typeface="Poppins"/>
            </a:endParaRPr>
          </a:p>
        </p:txBody>
      </p:sp>
      <p:sp>
        <p:nvSpPr>
          <p:cNvPr id="333" name="Google Shape;333;p22"/>
          <p:cNvSpPr txBox="1"/>
          <p:nvPr/>
        </p:nvSpPr>
        <p:spPr>
          <a:xfrm>
            <a:off x="6242587" y="2273156"/>
            <a:ext cx="26724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b="1" lang="en">
                <a:solidFill>
                  <a:srgbClr val="C95F38"/>
                </a:solidFill>
                <a:latin typeface="Poppins"/>
                <a:ea typeface="Poppins"/>
                <a:cs typeface="Poppins"/>
                <a:sym typeface="Poppins"/>
              </a:rPr>
              <a:t>Cannot</a:t>
            </a:r>
            <a:r>
              <a:rPr lang="en">
                <a:solidFill>
                  <a:srgbClr val="C95F38"/>
                </a:solidFill>
                <a:latin typeface="Poppins"/>
                <a:ea typeface="Poppins"/>
                <a:cs typeface="Poppins"/>
                <a:sym typeface="Poppins"/>
              </a:rPr>
              <a:t> Handle </a:t>
            </a:r>
            <a:r>
              <a:rPr b="1" lang="en">
                <a:solidFill>
                  <a:srgbClr val="C95F38"/>
                </a:solidFill>
                <a:latin typeface="Poppins"/>
                <a:ea typeface="Poppins"/>
                <a:cs typeface="Poppins"/>
                <a:sym typeface="Poppins"/>
              </a:rPr>
              <a:t>Changing</a:t>
            </a:r>
            <a:br>
              <a:rPr lang="en">
                <a:solidFill>
                  <a:srgbClr val="C95F38"/>
                </a:solidFill>
                <a:latin typeface="Poppins"/>
                <a:ea typeface="Poppins"/>
                <a:cs typeface="Poppins"/>
                <a:sym typeface="Poppins"/>
              </a:rPr>
            </a:br>
            <a:r>
              <a:rPr b="1" lang="en">
                <a:solidFill>
                  <a:srgbClr val="C95F38"/>
                </a:solidFill>
                <a:latin typeface="Poppins"/>
                <a:ea typeface="Poppins"/>
                <a:cs typeface="Poppins"/>
                <a:sym typeface="Poppins"/>
              </a:rPr>
              <a:t>Entity </a:t>
            </a:r>
            <a:r>
              <a:rPr b="1" lang="en">
                <a:solidFill>
                  <a:srgbClr val="C95F38"/>
                </a:solidFill>
                <a:latin typeface="Poppins"/>
                <a:ea typeface="Poppins"/>
                <a:cs typeface="Poppins"/>
                <a:sym typeface="Poppins"/>
              </a:rPr>
              <a:t>Count</a:t>
            </a:r>
            <a:endParaRPr b="1">
              <a:solidFill>
                <a:srgbClr val="C95F38"/>
              </a:solidFill>
              <a:latin typeface="Poppins"/>
              <a:ea typeface="Poppins"/>
              <a:cs typeface="Poppins"/>
              <a:sym typeface="Poppins"/>
            </a:endParaRPr>
          </a:p>
        </p:txBody>
      </p:sp>
      <p:grpSp>
        <p:nvGrpSpPr>
          <p:cNvPr id="334" name="Google Shape;334;p22"/>
          <p:cNvGrpSpPr/>
          <p:nvPr/>
        </p:nvGrpSpPr>
        <p:grpSpPr>
          <a:xfrm>
            <a:off x="2286900" y="170000"/>
            <a:ext cx="4710900" cy="646500"/>
            <a:chOff x="2288300" y="170000"/>
            <a:chExt cx="4710900" cy="646500"/>
          </a:xfrm>
        </p:grpSpPr>
        <p:sp>
          <p:nvSpPr>
            <p:cNvPr id="335" name="Google Shape;335;p22"/>
            <p:cNvSpPr txBox="1"/>
            <p:nvPr/>
          </p:nvSpPr>
          <p:spPr>
            <a:xfrm>
              <a:off x="2288300" y="170000"/>
              <a:ext cx="47109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Hybrid </a:t>
              </a:r>
              <a:r>
                <a:rPr lang="en" sz="3000">
                  <a:solidFill>
                    <a:srgbClr val="0C4C9F"/>
                  </a:solidFill>
                  <a:latin typeface="Poppins"/>
                  <a:ea typeface="Poppins"/>
                  <a:cs typeface="Poppins"/>
                  <a:sym typeface="Poppins"/>
                </a:rPr>
                <a:t>Approach</a:t>
              </a:r>
              <a:endParaRPr sz="1300">
                <a:solidFill>
                  <a:srgbClr val="0C4C9F"/>
                </a:solidFill>
                <a:latin typeface="Poppins"/>
                <a:ea typeface="Poppins"/>
                <a:cs typeface="Poppins"/>
                <a:sym typeface="Poppins"/>
              </a:endParaRPr>
            </a:p>
          </p:txBody>
        </p:sp>
        <p:sp>
          <p:nvSpPr>
            <p:cNvPr id="336" name="Google Shape;336;p22"/>
            <p:cNvSpPr txBox="1"/>
            <p:nvPr/>
          </p:nvSpPr>
          <p:spPr>
            <a:xfrm>
              <a:off x="2370450" y="170000"/>
              <a:ext cx="557700" cy="6465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22BECF"/>
                  </a:solidFill>
                  <a:latin typeface="Poppins"/>
                  <a:ea typeface="Poppins"/>
                  <a:cs typeface="Poppins"/>
                  <a:sym typeface="Poppins"/>
                </a:rPr>
                <a:t>3.</a:t>
              </a:r>
              <a:endParaRPr b="1" sz="3000">
                <a:solidFill>
                  <a:srgbClr val="22BECF"/>
                </a:solidFill>
              </a:endParaRPr>
            </a:p>
          </p:txBody>
        </p:sp>
      </p:grpSp>
      <p:sp>
        <p:nvSpPr>
          <p:cNvPr id="337" name="Google Shape;337;p22"/>
          <p:cNvSpPr txBox="1"/>
          <p:nvPr/>
        </p:nvSpPr>
        <p:spPr>
          <a:xfrm>
            <a:off x="2608925" y="640038"/>
            <a:ext cx="3926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Comparison of Methods</a:t>
            </a:r>
            <a:endParaRPr sz="100"/>
          </a:p>
        </p:txBody>
      </p:sp>
      <p:sp>
        <p:nvSpPr>
          <p:cNvPr id="338" name="Google Shape;338;p22"/>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Methods - </a:t>
            </a:r>
            <a:r>
              <a:rPr b="1" lang="en" sz="1100">
                <a:solidFill>
                  <a:srgbClr val="22BECF"/>
                </a:solidFill>
                <a:latin typeface="Poppins"/>
                <a:ea typeface="Poppins"/>
                <a:cs typeface="Poppins"/>
                <a:sym typeface="Poppins"/>
              </a:rPr>
              <a:t>3</a:t>
            </a:r>
            <a:r>
              <a:rPr b="1" lang="en" sz="1100">
                <a:solidFill>
                  <a:srgbClr val="22BECF"/>
                </a:solidFill>
                <a:latin typeface="Poppins"/>
                <a:ea typeface="Poppins"/>
                <a:cs typeface="Poppins"/>
                <a:sym typeface="Poppins"/>
              </a:rPr>
              <a:t>.</a:t>
            </a:r>
            <a:r>
              <a:rPr b="1" lang="en" sz="1100">
                <a:solidFill>
                  <a:srgbClr val="CA5F38"/>
                </a:solidFill>
                <a:latin typeface="Poppins"/>
                <a:ea typeface="Poppins"/>
                <a:cs typeface="Poppins"/>
                <a:sym typeface="Poppins"/>
              </a:rPr>
              <a:t> </a:t>
            </a:r>
            <a:r>
              <a:rPr lang="en" sz="1100">
                <a:solidFill>
                  <a:srgbClr val="0C4C9F"/>
                </a:solidFill>
                <a:latin typeface="Poppins"/>
                <a:ea typeface="Poppins"/>
                <a:cs typeface="Poppins"/>
                <a:sym typeface="Poppins"/>
              </a:rPr>
              <a:t>(Hybrid)</a:t>
            </a:r>
            <a:endParaRPr sz="1100">
              <a:solidFill>
                <a:srgbClr val="0C4C9F"/>
              </a:solidFill>
              <a:latin typeface="Poppins"/>
              <a:ea typeface="Poppins"/>
              <a:cs typeface="Poppins"/>
              <a:sym typeface="Poppins"/>
            </a:endParaRPr>
          </a:p>
        </p:txBody>
      </p:sp>
      <p:sp>
        <p:nvSpPr>
          <p:cNvPr id="339" name="Google Shape;339;p22"/>
          <p:cNvSpPr txBox="1"/>
          <p:nvPr/>
        </p:nvSpPr>
        <p:spPr>
          <a:xfrm>
            <a:off x="0" y="3925119"/>
            <a:ext cx="772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Global</a:t>
            </a:r>
            <a:endParaRPr b="1" sz="700">
              <a:solidFill>
                <a:srgbClr val="0C4C9F"/>
              </a:solidFill>
              <a:latin typeface="Poppins"/>
              <a:ea typeface="Poppins"/>
              <a:cs typeface="Poppins"/>
              <a:sym typeface="Poppins"/>
            </a:endParaRPr>
          </a:p>
          <a:p>
            <a:pPr indent="0" lvl="0" marL="0" rtl="0" algn="ctr">
              <a:spcBef>
                <a:spcPts val="0"/>
              </a:spcBef>
              <a:spcAft>
                <a:spcPts val="0"/>
              </a:spcAft>
              <a:buNone/>
            </a:pPr>
            <a:r>
              <a:rPr b="1" lang="en" sz="700">
                <a:solidFill>
                  <a:srgbClr val="0C4C9F"/>
                </a:solidFill>
                <a:latin typeface="Poppins"/>
                <a:ea typeface="Poppins"/>
                <a:cs typeface="Poppins"/>
                <a:sym typeface="Poppins"/>
              </a:rPr>
              <a:t>Observation</a:t>
            </a:r>
            <a:endParaRPr b="1" sz="700">
              <a:solidFill>
                <a:srgbClr val="0C4C9F"/>
              </a:solidFill>
              <a:latin typeface="Poppins"/>
              <a:ea typeface="Poppins"/>
              <a:cs typeface="Poppins"/>
              <a:sym typeface="Poppins"/>
            </a:endParaRPr>
          </a:p>
        </p:txBody>
      </p:sp>
      <p:sp>
        <p:nvSpPr>
          <p:cNvPr id="340" name="Google Shape;340;p22"/>
          <p:cNvSpPr txBox="1"/>
          <p:nvPr/>
        </p:nvSpPr>
        <p:spPr>
          <a:xfrm>
            <a:off x="3025500" y="3922776"/>
            <a:ext cx="772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Global</a:t>
            </a:r>
            <a:br>
              <a:rPr b="1" lang="en" sz="700">
                <a:solidFill>
                  <a:srgbClr val="0C4C9F"/>
                </a:solidFill>
                <a:latin typeface="Poppins"/>
                <a:ea typeface="Poppins"/>
                <a:cs typeface="Poppins"/>
                <a:sym typeface="Poppins"/>
              </a:rPr>
            </a:br>
            <a:r>
              <a:rPr b="1" lang="en" sz="700">
                <a:solidFill>
                  <a:srgbClr val="0C4C9F"/>
                </a:solidFill>
                <a:latin typeface="Poppins"/>
                <a:ea typeface="Poppins"/>
                <a:cs typeface="Poppins"/>
                <a:sym typeface="Poppins"/>
              </a:rPr>
              <a:t>Observation</a:t>
            </a:r>
            <a:endParaRPr b="1" sz="700">
              <a:solidFill>
                <a:srgbClr val="0C4C9F"/>
              </a:solidFill>
              <a:latin typeface="Poppins"/>
              <a:ea typeface="Poppins"/>
              <a:cs typeface="Poppins"/>
              <a:sym typeface="Poppins"/>
            </a:endParaRPr>
          </a:p>
        </p:txBody>
      </p:sp>
      <p:sp>
        <p:nvSpPr>
          <p:cNvPr id="341" name="Google Shape;341;p22"/>
          <p:cNvSpPr txBox="1"/>
          <p:nvPr/>
        </p:nvSpPr>
        <p:spPr>
          <a:xfrm>
            <a:off x="6119350" y="4041648"/>
            <a:ext cx="772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Local</a:t>
            </a:r>
            <a:endParaRPr b="1" sz="700">
              <a:solidFill>
                <a:srgbClr val="0C4C9F"/>
              </a:solidFill>
              <a:latin typeface="Poppins"/>
              <a:ea typeface="Poppins"/>
              <a:cs typeface="Poppins"/>
              <a:sym typeface="Poppins"/>
            </a:endParaRPr>
          </a:p>
          <a:p>
            <a:pPr indent="0" lvl="0" marL="0" rtl="0" algn="ctr">
              <a:spcBef>
                <a:spcPts val="0"/>
              </a:spcBef>
              <a:spcAft>
                <a:spcPts val="0"/>
              </a:spcAft>
              <a:buNone/>
            </a:pPr>
            <a:r>
              <a:rPr b="1" lang="en" sz="700">
                <a:solidFill>
                  <a:srgbClr val="0C4C9F"/>
                </a:solidFill>
                <a:latin typeface="Poppins"/>
                <a:ea typeface="Poppins"/>
                <a:cs typeface="Poppins"/>
                <a:sym typeface="Poppins"/>
              </a:rPr>
              <a:t>Observations</a:t>
            </a:r>
            <a:endParaRPr b="1" sz="700">
              <a:solidFill>
                <a:srgbClr val="0C4C9F"/>
              </a:solidFill>
              <a:latin typeface="Poppins"/>
              <a:ea typeface="Poppins"/>
              <a:cs typeface="Poppins"/>
              <a:sym typeface="Poppins"/>
            </a:endParaRPr>
          </a:p>
        </p:txBody>
      </p:sp>
      <p:sp>
        <p:nvSpPr>
          <p:cNvPr id="342" name="Google Shape;342;p22"/>
          <p:cNvSpPr txBox="1"/>
          <p:nvPr/>
        </p:nvSpPr>
        <p:spPr>
          <a:xfrm>
            <a:off x="688225" y="3610006"/>
            <a:ext cx="9429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Game State</a:t>
            </a:r>
            <a:br>
              <a:rPr b="1" lang="en" sz="700">
                <a:solidFill>
                  <a:srgbClr val="0C4C9F"/>
                </a:solidFill>
                <a:latin typeface="Poppins"/>
                <a:ea typeface="Poppins"/>
                <a:cs typeface="Poppins"/>
                <a:sym typeface="Poppins"/>
              </a:rPr>
            </a:br>
            <a:r>
              <a:rPr b="1" lang="en" sz="700">
                <a:solidFill>
                  <a:srgbClr val="0C4C9F"/>
                </a:solidFill>
                <a:latin typeface="Poppins"/>
                <a:ea typeface="Poppins"/>
                <a:cs typeface="Poppins"/>
                <a:sym typeface="Poppins"/>
              </a:rPr>
              <a:t>Represent</a:t>
            </a:r>
            <a:r>
              <a:rPr b="1" lang="en" sz="700">
                <a:solidFill>
                  <a:srgbClr val="0C4C9F"/>
                </a:solidFill>
                <a:latin typeface="Poppins"/>
                <a:ea typeface="Poppins"/>
                <a:cs typeface="Poppins"/>
                <a:sym typeface="Poppins"/>
              </a:rPr>
              <a:t>a</a:t>
            </a:r>
            <a:r>
              <a:rPr b="1" lang="en" sz="700">
                <a:solidFill>
                  <a:srgbClr val="0C4C9F"/>
                </a:solidFill>
                <a:latin typeface="Poppins"/>
                <a:ea typeface="Poppins"/>
                <a:cs typeface="Poppins"/>
                <a:sym typeface="Poppins"/>
              </a:rPr>
              <a:t>tion</a:t>
            </a:r>
            <a:endParaRPr b="1" sz="700">
              <a:solidFill>
                <a:srgbClr val="0C4C9F"/>
              </a:solidFill>
              <a:latin typeface="Poppins"/>
              <a:ea typeface="Poppins"/>
              <a:cs typeface="Poppins"/>
              <a:sym typeface="Poppins"/>
            </a:endParaRPr>
          </a:p>
        </p:txBody>
      </p:sp>
      <p:sp>
        <p:nvSpPr>
          <p:cNvPr id="343" name="Google Shape;343;p22"/>
          <p:cNvSpPr txBox="1"/>
          <p:nvPr/>
        </p:nvSpPr>
        <p:spPr>
          <a:xfrm>
            <a:off x="3745713" y="3925123"/>
            <a:ext cx="9429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Shape Preserving </a:t>
            </a:r>
            <a:r>
              <a:rPr b="1" lang="en" sz="700">
                <a:solidFill>
                  <a:srgbClr val="0C4C9F"/>
                </a:solidFill>
                <a:latin typeface="Poppins"/>
                <a:ea typeface="Poppins"/>
                <a:cs typeface="Poppins"/>
                <a:sym typeface="Poppins"/>
              </a:rPr>
              <a:t>Game State</a:t>
            </a:r>
            <a:br>
              <a:rPr b="1" lang="en" sz="700">
                <a:solidFill>
                  <a:srgbClr val="0C4C9F"/>
                </a:solidFill>
                <a:latin typeface="Poppins"/>
                <a:ea typeface="Poppins"/>
                <a:cs typeface="Poppins"/>
                <a:sym typeface="Poppins"/>
              </a:rPr>
            </a:br>
            <a:r>
              <a:rPr b="1" lang="en" sz="700">
                <a:solidFill>
                  <a:srgbClr val="0C4C9F"/>
                </a:solidFill>
                <a:latin typeface="Poppins"/>
                <a:ea typeface="Poppins"/>
                <a:cs typeface="Poppins"/>
                <a:sym typeface="Poppins"/>
              </a:rPr>
              <a:t>Representation</a:t>
            </a:r>
            <a:endParaRPr b="1" sz="700">
              <a:solidFill>
                <a:srgbClr val="0C4C9F"/>
              </a:solidFill>
              <a:latin typeface="Poppins"/>
              <a:ea typeface="Poppins"/>
              <a:cs typeface="Poppins"/>
              <a:sym typeface="Poppins"/>
            </a:endParaRPr>
          </a:p>
        </p:txBody>
      </p:sp>
      <p:sp>
        <p:nvSpPr>
          <p:cNvPr id="344" name="Google Shape;344;p22"/>
          <p:cNvSpPr txBox="1"/>
          <p:nvPr/>
        </p:nvSpPr>
        <p:spPr>
          <a:xfrm>
            <a:off x="6951275" y="4041648"/>
            <a:ext cx="9429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Game State</a:t>
            </a:r>
            <a:br>
              <a:rPr b="1" lang="en" sz="700">
                <a:solidFill>
                  <a:srgbClr val="0C4C9F"/>
                </a:solidFill>
                <a:latin typeface="Poppins"/>
                <a:ea typeface="Poppins"/>
                <a:cs typeface="Poppins"/>
                <a:sym typeface="Poppins"/>
              </a:rPr>
            </a:br>
            <a:r>
              <a:rPr b="1" lang="en" sz="700">
                <a:solidFill>
                  <a:srgbClr val="0C4C9F"/>
                </a:solidFill>
                <a:latin typeface="Poppins"/>
                <a:ea typeface="Poppins"/>
                <a:cs typeface="Poppins"/>
                <a:sym typeface="Poppins"/>
              </a:rPr>
              <a:t>Representations</a:t>
            </a:r>
            <a:endParaRPr b="1" sz="700">
              <a:solidFill>
                <a:srgbClr val="0C4C9F"/>
              </a:solidFill>
              <a:latin typeface="Poppins"/>
              <a:ea typeface="Poppins"/>
              <a:cs typeface="Poppins"/>
              <a:sym typeface="Poppins"/>
            </a:endParaRPr>
          </a:p>
        </p:txBody>
      </p:sp>
      <p:sp>
        <p:nvSpPr>
          <p:cNvPr id="345" name="Google Shape;345;p22"/>
          <p:cNvSpPr txBox="1"/>
          <p:nvPr/>
        </p:nvSpPr>
        <p:spPr>
          <a:xfrm>
            <a:off x="1768875" y="3922776"/>
            <a:ext cx="772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Action</a:t>
            </a:r>
            <a:endParaRPr b="1" sz="700">
              <a:solidFill>
                <a:srgbClr val="0C4C9F"/>
              </a:solidFill>
              <a:latin typeface="Poppins"/>
              <a:ea typeface="Poppins"/>
              <a:cs typeface="Poppins"/>
              <a:sym typeface="Poppins"/>
            </a:endParaRPr>
          </a:p>
        </p:txBody>
      </p:sp>
      <p:sp>
        <p:nvSpPr>
          <p:cNvPr id="346" name="Google Shape;346;p22"/>
          <p:cNvSpPr txBox="1"/>
          <p:nvPr/>
        </p:nvSpPr>
        <p:spPr>
          <a:xfrm>
            <a:off x="4877200" y="3922776"/>
            <a:ext cx="772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Actions</a:t>
            </a:r>
            <a:endParaRPr b="1" sz="700">
              <a:solidFill>
                <a:srgbClr val="0C4C9F"/>
              </a:solidFill>
              <a:latin typeface="Poppins"/>
              <a:ea typeface="Poppins"/>
              <a:cs typeface="Poppins"/>
              <a:sym typeface="Poppins"/>
            </a:endParaRPr>
          </a:p>
        </p:txBody>
      </p:sp>
      <p:sp>
        <p:nvSpPr>
          <p:cNvPr id="347" name="Google Shape;347;p22"/>
          <p:cNvSpPr txBox="1"/>
          <p:nvPr/>
        </p:nvSpPr>
        <p:spPr>
          <a:xfrm>
            <a:off x="7917650" y="3965448"/>
            <a:ext cx="772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Actions</a:t>
            </a:r>
            <a:endParaRPr b="1" sz="700">
              <a:solidFill>
                <a:srgbClr val="0C4C9F"/>
              </a:solidFill>
              <a:latin typeface="Poppins"/>
              <a:ea typeface="Poppins"/>
              <a:cs typeface="Poppins"/>
              <a:sym typeface="Poppins"/>
            </a:endParaRPr>
          </a:p>
        </p:txBody>
      </p:sp>
      <p:sp>
        <p:nvSpPr>
          <p:cNvPr id="348" name="Google Shape;348;p22"/>
          <p:cNvSpPr txBox="1"/>
          <p:nvPr/>
        </p:nvSpPr>
        <p:spPr>
          <a:xfrm rot="-416">
            <a:off x="5061625" y="4666553"/>
            <a:ext cx="2477100" cy="292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700">
                <a:solidFill>
                  <a:srgbClr val="0C4C9F"/>
                </a:solidFill>
                <a:latin typeface="Poppins"/>
                <a:ea typeface="Poppins"/>
                <a:cs typeface="Poppins"/>
                <a:sym typeface="Poppins"/>
              </a:rPr>
              <a:t>*with Our Trajectory Separation Method</a:t>
            </a:r>
            <a:endParaRPr sz="900">
              <a:solidFill>
                <a:srgbClr val="22BECF"/>
              </a:solidFill>
              <a:latin typeface="Poppins"/>
              <a:ea typeface="Poppins"/>
              <a:cs typeface="Poppins"/>
              <a:sym typeface="Poppins"/>
            </a:endParaRPr>
          </a:p>
        </p:txBody>
      </p:sp>
      <p:pic>
        <p:nvPicPr>
          <p:cNvPr id="349" name="Google Shape;349;p22"/>
          <p:cNvPicPr preferRelativeResize="0"/>
          <p:nvPr/>
        </p:nvPicPr>
        <p:blipFill rotWithShape="1">
          <a:blip r:embed="rId5">
            <a:alphaModFix/>
          </a:blip>
          <a:srcRect b="209" l="0" r="0" t="199"/>
          <a:stretch/>
        </p:blipFill>
        <p:spPr>
          <a:xfrm>
            <a:off x="6408675" y="2909700"/>
            <a:ext cx="2468881" cy="1110996"/>
          </a:xfrm>
          <a:prstGeom prst="rect">
            <a:avLst/>
          </a:prstGeom>
          <a:noFill/>
          <a:ln>
            <a:noFill/>
          </a:ln>
        </p:spPr>
      </p:pic>
      <p:sp>
        <p:nvSpPr>
          <p:cNvPr id="350" name="Google Shape;350;p22"/>
          <p:cNvSpPr txBox="1"/>
          <p:nvPr/>
        </p:nvSpPr>
        <p:spPr>
          <a:xfrm>
            <a:off x="8411725" y="3965448"/>
            <a:ext cx="772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Rewards</a:t>
            </a:r>
            <a:endParaRPr b="1" sz="700">
              <a:solidFill>
                <a:srgbClr val="0C4C9F"/>
              </a:solidFill>
              <a:latin typeface="Poppins"/>
              <a:ea typeface="Poppins"/>
              <a:cs typeface="Poppins"/>
              <a:sym typeface="Poppins"/>
            </a:endParaRPr>
          </a:p>
        </p:txBody>
      </p:sp>
      <p:pic>
        <p:nvPicPr>
          <p:cNvPr id="351" name="Google Shape;351;p22"/>
          <p:cNvPicPr preferRelativeResize="0"/>
          <p:nvPr/>
        </p:nvPicPr>
        <p:blipFill>
          <a:blip r:embed="rId6">
            <a:alphaModFix/>
          </a:blip>
          <a:stretch>
            <a:fillRect/>
          </a:stretch>
        </p:blipFill>
        <p:spPr>
          <a:xfrm>
            <a:off x="144500" y="3007562"/>
            <a:ext cx="2808050" cy="896403"/>
          </a:xfrm>
          <a:prstGeom prst="rect">
            <a:avLst/>
          </a:prstGeom>
          <a:noFill/>
          <a:ln>
            <a:noFill/>
          </a:ln>
        </p:spPr>
      </p:pic>
      <p:sp>
        <p:nvSpPr>
          <p:cNvPr id="352" name="Google Shape;352;p22"/>
          <p:cNvSpPr txBox="1"/>
          <p:nvPr/>
        </p:nvSpPr>
        <p:spPr>
          <a:xfrm>
            <a:off x="2397700" y="3529584"/>
            <a:ext cx="772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Reward</a:t>
            </a:r>
            <a:endParaRPr b="1" sz="700">
              <a:solidFill>
                <a:srgbClr val="0C4C9F"/>
              </a:solidFill>
              <a:latin typeface="Poppins"/>
              <a:ea typeface="Poppins"/>
              <a:cs typeface="Poppins"/>
              <a:sym typeface="Poppins"/>
            </a:endParaRPr>
          </a:p>
        </p:txBody>
      </p:sp>
      <p:pic>
        <p:nvPicPr>
          <p:cNvPr id="353" name="Google Shape;353;p22"/>
          <p:cNvPicPr preferRelativeResize="0"/>
          <p:nvPr/>
        </p:nvPicPr>
        <p:blipFill>
          <a:blip r:embed="rId7">
            <a:alphaModFix/>
          </a:blip>
          <a:stretch>
            <a:fillRect/>
          </a:stretch>
        </p:blipFill>
        <p:spPr>
          <a:xfrm>
            <a:off x="3169900" y="3007913"/>
            <a:ext cx="2807208" cy="907664"/>
          </a:xfrm>
          <a:prstGeom prst="rect">
            <a:avLst/>
          </a:prstGeom>
          <a:noFill/>
          <a:ln>
            <a:noFill/>
          </a:ln>
        </p:spPr>
      </p:pic>
      <p:sp>
        <p:nvSpPr>
          <p:cNvPr id="354" name="Google Shape;354;p22"/>
          <p:cNvSpPr txBox="1"/>
          <p:nvPr/>
        </p:nvSpPr>
        <p:spPr>
          <a:xfrm>
            <a:off x="5494125" y="3669271"/>
            <a:ext cx="772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00">
                <a:solidFill>
                  <a:srgbClr val="0C4C9F"/>
                </a:solidFill>
                <a:latin typeface="Poppins"/>
                <a:ea typeface="Poppins"/>
                <a:cs typeface="Poppins"/>
                <a:sym typeface="Poppins"/>
              </a:rPr>
              <a:t>Rewards</a:t>
            </a:r>
            <a:endParaRPr b="1" sz="700">
              <a:solidFill>
                <a:srgbClr val="0C4C9F"/>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358" name="Shape 358"/>
        <p:cNvGrpSpPr/>
        <p:nvPr/>
      </p:nvGrpSpPr>
      <p:grpSpPr>
        <a:xfrm>
          <a:off x="0" y="0"/>
          <a:ext cx="0" cy="0"/>
          <a:chOff x="0" y="0"/>
          <a:chExt cx="0" cy="0"/>
        </a:xfrm>
      </p:grpSpPr>
      <p:pic>
        <p:nvPicPr>
          <p:cNvPr id="359" name="Google Shape;359;p23"/>
          <p:cNvPicPr preferRelativeResize="0"/>
          <p:nvPr/>
        </p:nvPicPr>
        <p:blipFill>
          <a:blip r:embed="rId4">
            <a:alphaModFix/>
          </a:blip>
          <a:stretch>
            <a:fillRect/>
          </a:stretch>
        </p:blipFill>
        <p:spPr>
          <a:xfrm>
            <a:off x="3764280" y="1100328"/>
            <a:ext cx="4626865" cy="1665671"/>
          </a:xfrm>
          <a:prstGeom prst="rect">
            <a:avLst/>
          </a:prstGeom>
          <a:noFill/>
          <a:ln>
            <a:noFill/>
          </a:ln>
        </p:spPr>
      </p:pic>
      <p:sp>
        <p:nvSpPr>
          <p:cNvPr id="360" name="Google Shape;360;p23"/>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10/</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361" name="Google Shape;361;p23"/>
          <p:cNvPicPr preferRelativeResize="0"/>
          <p:nvPr/>
        </p:nvPicPr>
        <p:blipFill>
          <a:blip r:embed="rId5">
            <a:alphaModFix/>
          </a:blip>
          <a:stretch>
            <a:fillRect/>
          </a:stretch>
        </p:blipFill>
        <p:spPr>
          <a:xfrm>
            <a:off x="7624875" y="4569303"/>
            <a:ext cx="460558" cy="477450"/>
          </a:xfrm>
          <a:prstGeom prst="rect">
            <a:avLst/>
          </a:prstGeom>
          <a:noFill/>
          <a:ln>
            <a:noFill/>
          </a:ln>
        </p:spPr>
      </p:pic>
      <p:pic>
        <p:nvPicPr>
          <p:cNvPr id="362" name="Google Shape;362;p23"/>
          <p:cNvPicPr preferRelativeResize="0"/>
          <p:nvPr/>
        </p:nvPicPr>
        <p:blipFill rotWithShape="1">
          <a:blip r:embed="rId6">
            <a:alphaModFix/>
          </a:blip>
          <a:srcRect b="49091" l="0" r="0" t="0"/>
          <a:stretch/>
        </p:blipFill>
        <p:spPr>
          <a:xfrm>
            <a:off x="8171563" y="4569300"/>
            <a:ext cx="594375" cy="477450"/>
          </a:xfrm>
          <a:prstGeom prst="rect">
            <a:avLst/>
          </a:prstGeom>
          <a:noFill/>
          <a:ln>
            <a:noFill/>
          </a:ln>
        </p:spPr>
      </p:pic>
      <p:cxnSp>
        <p:nvCxnSpPr>
          <p:cNvPr id="363" name="Google Shape;363;p23"/>
          <p:cNvCxnSpPr/>
          <p:nvPr/>
        </p:nvCxnSpPr>
        <p:spPr>
          <a:xfrm>
            <a:off x="330275" y="9860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364" name="Google Shape;364;p23"/>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365" name="Google Shape;365;p23"/>
          <p:cNvSpPr txBox="1"/>
          <p:nvPr/>
        </p:nvSpPr>
        <p:spPr>
          <a:xfrm>
            <a:off x="135000" y="1731000"/>
            <a:ext cx="3039000" cy="2385900"/>
          </a:xfrm>
          <a:prstGeom prst="rect">
            <a:avLst/>
          </a:prstGeom>
          <a:noFill/>
          <a:ln>
            <a:noFill/>
          </a:ln>
        </p:spPr>
        <p:txBody>
          <a:bodyPr anchorCtr="0" anchor="t" bIns="91425" lIns="91425" spcFirstLastPara="1" rIns="91425" wrap="square" tIns="91425">
            <a:spAutoFit/>
          </a:bodyPr>
          <a:lstStyle/>
          <a:p>
            <a:pPr indent="-298450" lvl="0" marL="457200" rtl="0" algn="l">
              <a:lnSpc>
                <a:spcPct val="20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Multiple units</a:t>
            </a:r>
            <a:r>
              <a:rPr lang="en" sz="1100">
                <a:solidFill>
                  <a:srgbClr val="0C4C9F"/>
                </a:solidFill>
                <a:latin typeface="Poppins"/>
                <a:ea typeface="Poppins"/>
                <a:cs typeface="Poppins"/>
                <a:sym typeface="Poppins"/>
              </a:rPr>
              <a:t> in the environment</a:t>
            </a:r>
            <a:endParaRPr sz="1100">
              <a:solidFill>
                <a:srgbClr val="0C4C9F"/>
              </a:solidFill>
              <a:latin typeface="Poppins"/>
              <a:ea typeface="Poppins"/>
              <a:cs typeface="Poppins"/>
              <a:sym typeface="Poppins"/>
            </a:endParaRPr>
          </a:p>
          <a:p>
            <a:pPr indent="-298450" lvl="0" marL="457200" rtl="0" algn="l">
              <a:lnSpc>
                <a:spcPct val="20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Multiple agents</a:t>
            </a:r>
            <a:r>
              <a:rPr lang="en" sz="1100">
                <a:solidFill>
                  <a:srgbClr val="0C4C9F"/>
                </a:solidFill>
                <a:latin typeface="Poppins"/>
                <a:ea typeface="Poppins"/>
                <a:cs typeface="Poppins"/>
                <a:sym typeface="Poppins"/>
              </a:rPr>
              <a:t> (all entities)</a:t>
            </a:r>
            <a:endParaRPr sz="1100">
              <a:solidFill>
                <a:srgbClr val="0C4C9F"/>
              </a:solidFill>
              <a:latin typeface="Poppins"/>
              <a:ea typeface="Poppins"/>
              <a:cs typeface="Poppins"/>
              <a:sym typeface="Poppins"/>
            </a:endParaRPr>
          </a:p>
          <a:p>
            <a:pPr indent="-298450" lvl="0" marL="457200" rtl="0" algn="l">
              <a:lnSpc>
                <a:spcPct val="20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No self-play</a:t>
            </a:r>
            <a:endParaRPr b="1" sz="1100">
              <a:solidFill>
                <a:srgbClr val="0C4C9F"/>
              </a:solidFill>
              <a:latin typeface="Poppins"/>
              <a:ea typeface="Poppins"/>
              <a:cs typeface="Poppins"/>
              <a:sym typeface="Poppins"/>
            </a:endParaRPr>
          </a:p>
          <a:p>
            <a:pPr indent="-298450" lvl="0" marL="457200" rtl="0" algn="l">
              <a:lnSpc>
                <a:spcPct val="20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Full</a:t>
            </a:r>
            <a:r>
              <a:rPr lang="en" sz="1100">
                <a:solidFill>
                  <a:srgbClr val="0C4C9F"/>
                </a:solidFill>
                <a:latin typeface="Poppins"/>
                <a:ea typeface="Poppins"/>
                <a:cs typeface="Poppins"/>
                <a:sym typeface="Poppins"/>
              </a:rPr>
              <a:t> action space</a:t>
            </a:r>
            <a:endParaRPr sz="1100">
              <a:solidFill>
                <a:srgbClr val="0C4C9F"/>
              </a:solidFill>
              <a:latin typeface="Poppins"/>
              <a:ea typeface="Poppins"/>
              <a:cs typeface="Poppins"/>
              <a:sym typeface="Poppins"/>
            </a:endParaRPr>
          </a:p>
          <a:p>
            <a:pPr indent="-298450" lvl="0" marL="457200" rtl="0" algn="l">
              <a:lnSpc>
                <a:spcPct val="20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CNN</a:t>
            </a:r>
            <a:r>
              <a:rPr lang="en" sz="1100">
                <a:solidFill>
                  <a:srgbClr val="0C4C9F"/>
                </a:solidFill>
                <a:latin typeface="Poppins"/>
                <a:ea typeface="Poppins"/>
                <a:cs typeface="Poppins"/>
                <a:sym typeface="Poppins"/>
              </a:rPr>
              <a:t> observation space</a:t>
            </a:r>
            <a:endParaRPr sz="1100">
              <a:solidFill>
                <a:srgbClr val="0C4C9F"/>
              </a:solidFill>
              <a:latin typeface="Poppins"/>
              <a:ea typeface="Poppins"/>
              <a:cs typeface="Poppins"/>
              <a:sym typeface="Poppins"/>
            </a:endParaRPr>
          </a:p>
          <a:p>
            <a:pPr indent="-298450" lvl="0" marL="457200" rtl="0" algn="l">
              <a:lnSpc>
                <a:spcPct val="20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Limited</a:t>
            </a:r>
            <a:r>
              <a:rPr lang="en" sz="1100">
                <a:solidFill>
                  <a:srgbClr val="0C4C9F"/>
                </a:solidFill>
                <a:latin typeface="Poppins"/>
                <a:ea typeface="Poppins"/>
                <a:cs typeface="Poppins"/>
                <a:sym typeface="Poppins"/>
              </a:rPr>
              <a:t> goals</a:t>
            </a:r>
            <a:endParaRPr sz="1100">
              <a:solidFill>
                <a:srgbClr val="0C4C9F"/>
              </a:solidFill>
              <a:latin typeface="Poppins"/>
              <a:ea typeface="Poppins"/>
              <a:cs typeface="Poppins"/>
              <a:sym typeface="Poppins"/>
            </a:endParaRPr>
          </a:p>
          <a:p>
            <a:pPr indent="-298450" lvl="0" marL="457200" rtl="0" algn="l">
              <a:lnSpc>
                <a:spcPct val="20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Own </a:t>
            </a:r>
            <a:r>
              <a:rPr lang="en" sz="1100">
                <a:solidFill>
                  <a:srgbClr val="0C4C9F"/>
                </a:solidFill>
                <a:latin typeface="Poppins"/>
                <a:ea typeface="Poppins"/>
                <a:cs typeface="Poppins"/>
                <a:sym typeface="Poppins"/>
              </a:rPr>
              <a:t>implementation</a:t>
            </a:r>
            <a:endParaRPr sz="1100">
              <a:solidFill>
                <a:srgbClr val="0C4C9F"/>
              </a:solidFill>
              <a:latin typeface="Poppins"/>
              <a:ea typeface="Poppins"/>
              <a:cs typeface="Poppins"/>
              <a:sym typeface="Poppins"/>
            </a:endParaRPr>
          </a:p>
        </p:txBody>
      </p:sp>
      <p:sp>
        <p:nvSpPr>
          <p:cNvPr id="366" name="Google Shape;366;p23"/>
          <p:cNvSpPr txBox="1"/>
          <p:nvPr/>
        </p:nvSpPr>
        <p:spPr>
          <a:xfrm>
            <a:off x="658150" y="1143925"/>
            <a:ext cx="19164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100">
                <a:solidFill>
                  <a:srgbClr val="0C4C9F"/>
                </a:solidFill>
                <a:latin typeface="Poppins"/>
                <a:ea typeface="Poppins"/>
                <a:cs typeface="Poppins"/>
                <a:sym typeface="Poppins"/>
              </a:rPr>
              <a:t>Setup</a:t>
            </a:r>
            <a:endParaRPr sz="2100">
              <a:solidFill>
                <a:srgbClr val="0C4C9F"/>
              </a:solidFill>
              <a:latin typeface="Poppins"/>
              <a:ea typeface="Poppins"/>
              <a:cs typeface="Poppins"/>
              <a:sym typeface="Poppins"/>
            </a:endParaRPr>
          </a:p>
        </p:txBody>
      </p:sp>
      <p:cxnSp>
        <p:nvCxnSpPr>
          <p:cNvPr id="367" name="Google Shape;367;p23"/>
          <p:cNvCxnSpPr/>
          <p:nvPr/>
        </p:nvCxnSpPr>
        <p:spPr>
          <a:xfrm rot="10800000">
            <a:off x="3177975" y="981425"/>
            <a:ext cx="0" cy="3471000"/>
          </a:xfrm>
          <a:prstGeom prst="straightConnector1">
            <a:avLst/>
          </a:prstGeom>
          <a:noFill/>
          <a:ln cap="flat" cmpd="sng" w="19050">
            <a:solidFill>
              <a:srgbClr val="A7A496"/>
            </a:solidFill>
            <a:prstDash val="dash"/>
            <a:round/>
            <a:headEnd len="med" w="med" type="none"/>
            <a:tailEnd len="med" w="med" type="none"/>
          </a:ln>
        </p:spPr>
      </p:cxnSp>
      <p:sp>
        <p:nvSpPr>
          <p:cNvPr id="368" name="Google Shape;368;p23"/>
          <p:cNvSpPr txBox="1"/>
          <p:nvPr/>
        </p:nvSpPr>
        <p:spPr>
          <a:xfrm>
            <a:off x="3222650" y="1006725"/>
            <a:ext cx="1349400" cy="6156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1000"/>
              </a:spcAft>
              <a:buNone/>
            </a:pPr>
            <a:r>
              <a:rPr b="1" lang="en">
                <a:solidFill>
                  <a:srgbClr val="0C4C9F"/>
                </a:solidFill>
                <a:latin typeface="Poppins"/>
                <a:ea typeface="Poppins"/>
                <a:cs typeface="Poppins"/>
                <a:sym typeface="Poppins"/>
              </a:rPr>
              <a:t>Network</a:t>
            </a:r>
            <a:br>
              <a:rPr b="1" lang="en">
                <a:solidFill>
                  <a:srgbClr val="0C4C9F"/>
                </a:solidFill>
                <a:latin typeface="Poppins"/>
                <a:ea typeface="Poppins"/>
                <a:cs typeface="Poppins"/>
                <a:sym typeface="Poppins"/>
              </a:rPr>
            </a:br>
            <a:r>
              <a:rPr b="1" lang="en">
                <a:solidFill>
                  <a:srgbClr val="0C4C9F"/>
                </a:solidFill>
                <a:latin typeface="Poppins"/>
                <a:ea typeface="Poppins"/>
                <a:cs typeface="Poppins"/>
                <a:sym typeface="Poppins"/>
              </a:rPr>
              <a:t>Architecture</a:t>
            </a:r>
            <a:endParaRPr b="1">
              <a:solidFill>
                <a:srgbClr val="0C4C9F"/>
              </a:solidFill>
              <a:latin typeface="Poppins"/>
              <a:ea typeface="Poppins"/>
              <a:cs typeface="Poppins"/>
              <a:sym typeface="Poppins"/>
            </a:endParaRPr>
          </a:p>
        </p:txBody>
      </p:sp>
      <p:cxnSp>
        <p:nvCxnSpPr>
          <p:cNvPr id="369" name="Google Shape;369;p23"/>
          <p:cNvCxnSpPr/>
          <p:nvPr/>
        </p:nvCxnSpPr>
        <p:spPr>
          <a:xfrm>
            <a:off x="3181950" y="2873925"/>
            <a:ext cx="5619000" cy="23100"/>
          </a:xfrm>
          <a:prstGeom prst="straightConnector1">
            <a:avLst/>
          </a:prstGeom>
          <a:noFill/>
          <a:ln cap="flat" cmpd="sng" w="19050">
            <a:solidFill>
              <a:srgbClr val="A7A496"/>
            </a:solidFill>
            <a:prstDash val="dash"/>
            <a:round/>
            <a:headEnd len="med" w="med" type="none"/>
            <a:tailEnd len="med" w="med" type="none"/>
          </a:ln>
        </p:spPr>
      </p:cxnSp>
      <p:sp>
        <p:nvSpPr>
          <p:cNvPr id="370" name="Google Shape;370;p23"/>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Methods - </a:t>
            </a:r>
            <a:r>
              <a:rPr b="1" lang="en" sz="1100">
                <a:solidFill>
                  <a:srgbClr val="22BECF"/>
                </a:solidFill>
                <a:latin typeface="Poppins"/>
                <a:ea typeface="Poppins"/>
                <a:cs typeface="Poppins"/>
                <a:sym typeface="Poppins"/>
              </a:rPr>
              <a:t>3.</a:t>
            </a:r>
            <a:r>
              <a:rPr b="1" lang="en" sz="1100">
                <a:solidFill>
                  <a:srgbClr val="CA5F38"/>
                </a:solidFill>
                <a:latin typeface="Poppins"/>
                <a:ea typeface="Poppins"/>
                <a:cs typeface="Poppins"/>
                <a:sym typeface="Poppins"/>
              </a:rPr>
              <a:t> </a:t>
            </a:r>
            <a:r>
              <a:rPr lang="en" sz="1100">
                <a:solidFill>
                  <a:srgbClr val="0C4C9F"/>
                </a:solidFill>
                <a:latin typeface="Poppins"/>
                <a:ea typeface="Poppins"/>
                <a:cs typeface="Poppins"/>
                <a:sym typeface="Poppins"/>
              </a:rPr>
              <a:t>(Hybrid)</a:t>
            </a:r>
            <a:endParaRPr sz="1100">
              <a:solidFill>
                <a:srgbClr val="0C4C9F"/>
              </a:solidFill>
              <a:latin typeface="Poppins"/>
              <a:ea typeface="Poppins"/>
              <a:cs typeface="Poppins"/>
              <a:sym typeface="Poppins"/>
            </a:endParaRPr>
          </a:p>
        </p:txBody>
      </p:sp>
      <p:cxnSp>
        <p:nvCxnSpPr>
          <p:cNvPr id="371" name="Google Shape;371;p23"/>
          <p:cNvCxnSpPr/>
          <p:nvPr/>
        </p:nvCxnSpPr>
        <p:spPr>
          <a:xfrm>
            <a:off x="5978300" y="2913450"/>
            <a:ext cx="0" cy="1583100"/>
          </a:xfrm>
          <a:prstGeom prst="straightConnector1">
            <a:avLst/>
          </a:prstGeom>
          <a:noFill/>
          <a:ln cap="flat" cmpd="sng" w="19050">
            <a:solidFill>
              <a:srgbClr val="A7A496"/>
            </a:solidFill>
            <a:prstDash val="dash"/>
            <a:round/>
            <a:headEnd len="med" w="med" type="none"/>
            <a:tailEnd len="med" w="med" type="none"/>
          </a:ln>
        </p:spPr>
      </p:cxnSp>
      <p:sp>
        <p:nvSpPr>
          <p:cNvPr id="372" name="Google Shape;372;p23"/>
          <p:cNvSpPr txBox="1"/>
          <p:nvPr/>
        </p:nvSpPr>
        <p:spPr>
          <a:xfrm>
            <a:off x="3701300" y="2740563"/>
            <a:ext cx="317400" cy="61500"/>
          </a:xfrm>
          <a:prstGeom prst="rect">
            <a:avLst/>
          </a:prstGeom>
          <a:noFill/>
          <a:ln>
            <a:noFill/>
          </a:ln>
        </p:spPr>
        <p:txBody>
          <a:bodyPr anchorCtr="0" anchor="t" bIns="0" lIns="0" spcFirstLastPara="1" rIns="0" wrap="square" tIns="0">
            <a:spAutoFit/>
          </a:bodyPr>
          <a:lstStyle/>
          <a:p>
            <a:pPr indent="0" lvl="0" marL="0" rtl="0" algn="ctr">
              <a:spcBef>
                <a:spcPts val="1000"/>
              </a:spcBef>
              <a:spcAft>
                <a:spcPts val="1000"/>
              </a:spcAft>
              <a:buNone/>
            </a:pPr>
            <a:r>
              <a:rPr lang="en" sz="400">
                <a:solidFill>
                  <a:srgbClr val="0C4C9F"/>
                </a:solidFill>
                <a:latin typeface="Poppins"/>
                <a:ea typeface="Poppins"/>
                <a:cs typeface="Poppins"/>
                <a:sym typeface="Poppins"/>
              </a:rPr>
              <a:t>48 x 48 x 18</a:t>
            </a:r>
            <a:endParaRPr sz="100">
              <a:solidFill>
                <a:srgbClr val="0C4C9F"/>
              </a:solidFill>
              <a:latin typeface="Poppins"/>
              <a:ea typeface="Poppins"/>
              <a:cs typeface="Poppins"/>
              <a:sym typeface="Poppins"/>
            </a:endParaRPr>
          </a:p>
        </p:txBody>
      </p:sp>
      <p:sp>
        <p:nvSpPr>
          <p:cNvPr id="373" name="Google Shape;373;p23"/>
          <p:cNvSpPr txBox="1"/>
          <p:nvPr/>
        </p:nvSpPr>
        <p:spPr>
          <a:xfrm>
            <a:off x="4851875" y="2403663"/>
            <a:ext cx="317400" cy="61500"/>
          </a:xfrm>
          <a:prstGeom prst="rect">
            <a:avLst/>
          </a:prstGeom>
          <a:noFill/>
          <a:ln>
            <a:noFill/>
          </a:ln>
        </p:spPr>
        <p:txBody>
          <a:bodyPr anchorCtr="0" anchor="t" bIns="0" lIns="0" spcFirstLastPara="1" rIns="0" wrap="square" tIns="0">
            <a:spAutoFit/>
          </a:bodyPr>
          <a:lstStyle/>
          <a:p>
            <a:pPr indent="0" lvl="0" marL="0" rtl="0" algn="ctr">
              <a:spcBef>
                <a:spcPts val="1000"/>
              </a:spcBef>
              <a:spcAft>
                <a:spcPts val="1000"/>
              </a:spcAft>
              <a:buNone/>
            </a:pPr>
            <a:r>
              <a:rPr lang="en" sz="400">
                <a:solidFill>
                  <a:srgbClr val="0C4C9F"/>
                </a:solidFill>
                <a:latin typeface="Poppins"/>
                <a:ea typeface="Poppins"/>
                <a:cs typeface="Poppins"/>
                <a:sym typeface="Poppins"/>
              </a:rPr>
              <a:t>48 x 48 x 18</a:t>
            </a:r>
            <a:endParaRPr sz="100">
              <a:solidFill>
                <a:srgbClr val="0C4C9F"/>
              </a:solidFill>
              <a:latin typeface="Poppins"/>
              <a:ea typeface="Poppins"/>
              <a:cs typeface="Poppins"/>
              <a:sym typeface="Poppins"/>
            </a:endParaRPr>
          </a:p>
        </p:txBody>
      </p:sp>
      <p:sp>
        <p:nvSpPr>
          <p:cNvPr id="374" name="Google Shape;374;p23"/>
          <p:cNvSpPr txBox="1"/>
          <p:nvPr/>
        </p:nvSpPr>
        <p:spPr>
          <a:xfrm>
            <a:off x="4749850" y="2060263"/>
            <a:ext cx="317400" cy="61500"/>
          </a:xfrm>
          <a:prstGeom prst="rect">
            <a:avLst/>
          </a:prstGeom>
          <a:noFill/>
          <a:ln>
            <a:noFill/>
          </a:ln>
        </p:spPr>
        <p:txBody>
          <a:bodyPr anchorCtr="0" anchor="t" bIns="0" lIns="0" spcFirstLastPara="1" rIns="0" wrap="square" tIns="0">
            <a:spAutoFit/>
          </a:bodyPr>
          <a:lstStyle/>
          <a:p>
            <a:pPr indent="0" lvl="0" marL="0" rtl="0" algn="ctr">
              <a:spcBef>
                <a:spcPts val="1000"/>
              </a:spcBef>
              <a:spcAft>
                <a:spcPts val="1000"/>
              </a:spcAft>
              <a:buNone/>
            </a:pPr>
            <a:r>
              <a:rPr lang="en" sz="400">
                <a:solidFill>
                  <a:srgbClr val="0C4C9F"/>
                </a:solidFill>
                <a:latin typeface="Poppins"/>
                <a:ea typeface="Poppins"/>
                <a:cs typeface="Poppins"/>
                <a:sym typeface="Poppins"/>
              </a:rPr>
              <a:t>48 x 48 x 18</a:t>
            </a:r>
            <a:endParaRPr sz="100">
              <a:solidFill>
                <a:srgbClr val="0C4C9F"/>
              </a:solidFill>
              <a:latin typeface="Poppins"/>
              <a:ea typeface="Poppins"/>
              <a:cs typeface="Poppins"/>
              <a:sym typeface="Poppins"/>
            </a:endParaRPr>
          </a:p>
        </p:txBody>
      </p:sp>
      <p:sp>
        <p:nvSpPr>
          <p:cNvPr id="375" name="Google Shape;375;p23"/>
          <p:cNvSpPr txBox="1"/>
          <p:nvPr/>
        </p:nvSpPr>
        <p:spPr>
          <a:xfrm>
            <a:off x="5486150" y="1835288"/>
            <a:ext cx="317400" cy="61500"/>
          </a:xfrm>
          <a:prstGeom prst="rect">
            <a:avLst/>
          </a:prstGeom>
          <a:noFill/>
          <a:ln>
            <a:noFill/>
          </a:ln>
        </p:spPr>
        <p:txBody>
          <a:bodyPr anchorCtr="0" anchor="t" bIns="0" lIns="0" spcFirstLastPara="1" rIns="0" wrap="square" tIns="0">
            <a:spAutoFit/>
          </a:bodyPr>
          <a:lstStyle/>
          <a:p>
            <a:pPr indent="0" lvl="0" marL="0" rtl="0" algn="ctr">
              <a:spcBef>
                <a:spcPts val="1000"/>
              </a:spcBef>
              <a:spcAft>
                <a:spcPts val="1000"/>
              </a:spcAft>
              <a:buNone/>
            </a:pPr>
            <a:r>
              <a:rPr lang="en" sz="400">
                <a:solidFill>
                  <a:srgbClr val="0C4C9F"/>
                </a:solidFill>
                <a:latin typeface="Poppins"/>
                <a:ea typeface="Poppins"/>
                <a:cs typeface="Poppins"/>
                <a:sym typeface="Poppins"/>
              </a:rPr>
              <a:t>48 x 48 x 18</a:t>
            </a:r>
            <a:endParaRPr sz="100">
              <a:solidFill>
                <a:srgbClr val="0C4C9F"/>
              </a:solidFill>
              <a:latin typeface="Poppins"/>
              <a:ea typeface="Poppins"/>
              <a:cs typeface="Poppins"/>
              <a:sym typeface="Poppins"/>
            </a:endParaRPr>
          </a:p>
        </p:txBody>
      </p:sp>
      <p:sp>
        <p:nvSpPr>
          <p:cNvPr id="376" name="Google Shape;376;p23"/>
          <p:cNvSpPr txBox="1"/>
          <p:nvPr/>
        </p:nvSpPr>
        <p:spPr>
          <a:xfrm>
            <a:off x="6101725" y="2403663"/>
            <a:ext cx="317400" cy="61500"/>
          </a:xfrm>
          <a:prstGeom prst="rect">
            <a:avLst/>
          </a:prstGeom>
          <a:noFill/>
          <a:ln>
            <a:noFill/>
          </a:ln>
        </p:spPr>
        <p:txBody>
          <a:bodyPr anchorCtr="0" anchor="t" bIns="0" lIns="0" spcFirstLastPara="1" rIns="0" wrap="square" tIns="0">
            <a:spAutoFit/>
          </a:bodyPr>
          <a:lstStyle/>
          <a:p>
            <a:pPr indent="0" lvl="0" marL="0" rtl="0" algn="ctr">
              <a:spcBef>
                <a:spcPts val="1000"/>
              </a:spcBef>
              <a:spcAft>
                <a:spcPts val="1000"/>
              </a:spcAft>
              <a:buNone/>
            </a:pPr>
            <a:r>
              <a:rPr lang="en" sz="400">
                <a:solidFill>
                  <a:srgbClr val="0C4C9F"/>
                </a:solidFill>
                <a:latin typeface="Poppins"/>
                <a:ea typeface="Poppins"/>
                <a:cs typeface="Poppins"/>
                <a:sym typeface="Poppins"/>
              </a:rPr>
              <a:t>48 x 48 x 18</a:t>
            </a:r>
            <a:endParaRPr sz="100">
              <a:solidFill>
                <a:srgbClr val="0C4C9F"/>
              </a:solidFill>
              <a:latin typeface="Poppins"/>
              <a:ea typeface="Poppins"/>
              <a:cs typeface="Poppins"/>
              <a:sym typeface="Poppins"/>
            </a:endParaRPr>
          </a:p>
        </p:txBody>
      </p:sp>
      <p:sp>
        <p:nvSpPr>
          <p:cNvPr id="377" name="Google Shape;377;p23"/>
          <p:cNvSpPr txBox="1"/>
          <p:nvPr/>
        </p:nvSpPr>
        <p:spPr>
          <a:xfrm>
            <a:off x="6831500" y="2403663"/>
            <a:ext cx="317400" cy="61500"/>
          </a:xfrm>
          <a:prstGeom prst="rect">
            <a:avLst/>
          </a:prstGeom>
          <a:noFill/>
          <a:ln>
            <a:noFill/>
          </a:ln>
        </p:spPr>
        <p:txBody>
          <a:bodyPr anchorCtr="0" anchor="t" bIns="0" lIns="0" spcFirstLastPara="1" rIns="0" wrap="square" tIns="0">
            <a:spAutoFit/>
          </a:bodyPr>
          <a:lstStyle/>
          <a:p>
            <a:pPr indent="0" lvl="0" marL="0" rtl="0" algn="ctr">
              <a:spcBef>
                <a:spcPts val="1000"/>
              </a:spcBef>
              <a:spcAft>
                <a:spcPts val="1000"/>
              </a:spcAft>
              <a:buNone/>
            </a:pPr>
            <a:r>
              <a:rPr lang="en" sz="400">
                <a:solidFill>
                  <a:srgbClr val="0C4C9F"/>
                </a:solidFill>
                <a:latin typeface="Poppins"/>
                <a:ea typeface="Poppins"/>
                <a:cs typeface="Poppins"/>
                <a:sym typeface="Poppins"/>
              </a:rPr>
              <a:t>48 x 48 x 18</a:t>
            </a:r>
            <a:endParaRPr sz="100">
              <a:solidFill>
                <a:srgbClr val="0C4C9F"/>
              </a:solidFill>
              <a:latin typeface="Poppins"/>
              <a:ea typeface="Poppins"/>
              <a:cs typeface="Poppins"/>
              <a:sym typeface="Poppins"/>
            </a:endParaRPr>
          </a:p>
        </p:txBody>
      </p:sp>
      <p:sp>
        <p:nvSpPr>
          <p:cNvPr id="378" name="Google Shape;378;p23"/>
          <p:cNvSpPr txBox="1"/>
          <p:nvPr/>
        </p:nvSpPr>
        <p:spPr>
          <a:xfrm>
            <a:off x="7202475" y="1638600"/>
            <a:ext cx="317400" cy="92400"/>
          </a:xfrm>
          <a:prstGeom prst="rect">
            <a:avLst/>
          </a:prstGeom>
          <a:noFill/>
          <a:ln>
            <a:noFill/>
          </a:ln>
        </p:spPr>
        <p:txBody>
          <a:bodyPr anchorCtr="0" anchor="t" bIns="0" lIns="0" spcFirstLastPara="1" rIns="0" wrap="square" tIns="0">
            <a:spAutoFit/>
          </a:bodyPr>
          <a:lstStyle/>
          <a:p>
            <a:pPr indent="0" lvl="0" marL="0" rtl="0" algn="ctr">
              <a:spcBef>
                <a:spcPts val="1000"/>
              </a:spcBef>
              <a:spcAft>
                <a:spcPts val="1000"/>
              </a:spcAft>
              <a:buNone/>
            </a:pPr>
            <a:r>
              <a:rPr b="1" lang="en" sz="600">
                <a:solidFill>
                  <a:srgbClr val="0C4C9F"/>
                </a:solidFill>
                <a:latin typeface="Poppins"/>
                <a:ea typeface="Poppins"/>
                <a:cs typeface="Poppins"/>
                <a:sym typeface="Poppins"/>
              </a:rPr>
              <a:t>Linear</a:t>
            </a:r>
            <a:endParaRPr b="1" sz="300">
              <a:solidFill>
                <a:srgbClr val="0C4C9F"/>
              </a:solidFill>
              <a:latin typeface="Poppins"/>
              <a:ea typeface="Poppins"/>
              <a:cs typeface="Poppins"/>
              <a:sym typeface="Poppins"/>
            </a:endParaRPr>
          </a:p>
        </p:txBody>
      </p:sp>
      <p:sp>
        <p:nvSpPr>
          <p:cNvPr id="379" name="Google Shape;379;p23"/>
          <p:cNvSpPr txBox="1"/>
          <p:nvPr/>
        </p:nvSpPr>
        <p:spPr>
          <a:xfrm>
            <a:off x="7691825" y="1638600"/>
            <a:ext cx="317400" cy="92400"/>
          </a:xfrm>
          <a:prstGeom prst="rect">
            <a:avLst/>
          </a:prstGeom>
          <a:noFill/>
          <a:ln>
            <a:noFill/>
          </a:ln>
        </p:spPr>
        <p:txBody>
          <a:bodyPr anchorCtr="0" anchor="t" bIns="0" lIns="0" spcFirstLastPara="1" rIns="0" wrap="square" tIns="0">
            <a:spAutoFit/>
          </a:bodyPr>
          <a:lstStyle/>
          <a:p>
            <a:pPr indent="0" lvl="0" marL="0" rtl="0" algn="ctr">
              <a:spcBef>
                <a:spcPts val="1000"/>
              </a:spcBef>
              <a:spcAft>
                <a:spcPts val="1000"/>
              </a:spcAft>
              <a:buNone/>
            </a:pPr>
            <a:r>
              <a:rPr b="1" lang="en" sz="600">
                <a:solidFill>
                  <a:srgbClr val="0C4C9F"/>
                </a:solidFill>
                <a:latin typeface="Poppins"/>
                <a:ea typeface="Poppins"/>
                <a:cs typeface="Poppins"/>
                <a:sym typeface="Poppins"/>
              </a:rPr>
              <a:t>Logit</a:t>
            </a:r>
            <a:endParaRPr b="1" sz="300">
              <a:solidFill>
                <a:srgbClr val="0C4C9F"/>
              </a:solidFill>
              <a:latin typeface="Poppins"/>
              <a:ea typeface="Poppins"/>
              <a:cs typeface="Poppins"/>
              <a:sym typeface="Poppins"/>
            </a:endParaRPr>
          </a:p>
        </p:txBody>
      </p:sp>
      <p:sp>
        <p:nvSpPr>
          <p:cNvPr id="380" name="Google Shape;380;p23"/>
          <p:cNvSpPr txBox="1"/>
          <p:nvPr/>
        </p:nvSpPr>
        <p:spPr>
          <a:xfrm>
            <a:off x="7691825" y="2208400"/>
            <a:ext cx="317400" cy="184800"/>
          </a:xfrm>
          <a:prstGeom prst="rect">
            <a:avLst/>
          </a:prstGeom>
          <a:noFill/>
          <a:ln>
            <a:noFill/>
          </a:ln>
        </p:spPr>
        <p:txBody>
          <a:bodyPr anchorCtr="0" anchor="t" bIns="0" lIns="0" spcFirstLastPara="1" rIns="0" wrap="square" tIns="0">
            <a:spAutoFit/>
          </a:bodyPr>
          <a:lstStyle/>
          <a:p>
            <a:pPr indent="0" lvl="0" marL="0" rtl="0" algn="ctr">
              <a:spcBef>
                <a:spcPts val="1000"/>
              </a:spcBef>
              <a:spcAft>
                <a:spcPts val="1000"/>
              </a:spcAft>
              <a:buNone/>
            </a:pPr>
            <a:r>
              <a:rPr b="1" lang="en" sz="600">
                <a:solidFill>
                  <a:srgbClr val="0C4C9F"/>
                </a:solidFill>
                <a:latin typeface="Poppins"/>
                <a:ea typeface="Poppins"/>
                <a:cs typeface="Poppins"/>
                <a:sym typeface="Poppins"/>
              </a:rPr>
              <a:t>Critic</a:t>
            </a:r>
            <a:br>
              <a:rPr b="1" lang="en" sz="600">
                <a:solidFill>
                  <a:srgbClr val="0C4C9F"/>
                </a:solidFill>
                <a:latin typeface="Poppins"/>
                <a:ea typeface="Poppins"/>
                <a:cs typeface="Poppins"/>
                <a:sym typeface="Poppins"/>
              </a:rPr>
            </a:br>
            <a:r>
              <a:rPr b="1" lang="en" sz="600">
                <a:solidFill>
                  <a:srgbClr val="0C4C9F"/>
                </a:solidFill>
                <a:latin typeface="Poppins"/>
                <a:ea typeface="Poppins"/>
                <a:cs typeface="Poppins"/>
                <a:sym typeface="Poppins"/>
              </a:rPr>
              <a:t>Value</a:t>
            </a:r>
            <a:endParaRPr b="1" sz="300">
              <a:solidFill>
                <a:srgbClr val="0C4C9F"/>
              </a:solidFill>
              <a:latin typeface="Poppins"/>
              <a:ea typeface="Poppins"/>
              <a:cs typeface="Poppins"/>
              <a:sym typeface="Poppins"/>
            </a:endParaRPr>
          </a:p>
        </p:txBody>
      </p:sp>
      <p:sp>
        <p:nvSpPr>
          <p:cNvPr id="381" name="Google Shape;381;p23"/>
          <p:cNvSpPr txBox="1"/>
          <p:nvPr/>
        </p:nvSpPr>
        <p:spPr>
          <a:xfrm>
            <a:off x="4239850" y="1051525"/>
            <a:ext cx="2154900" cy="92400"/>
          </a:xfrm>
          <a:prstGeom prst="rect">
            <a:avLst/>
          </a:prstGeom>
          <a:noFill/>
          <a:ln>
            <a:noFill/>
          </a:ln>
        </p:spPr>
        <p:txBody>
          <a:bodyPr anchorCtr="0" anchor="t" bIns="0" lIns="0" spcFirstLastPara="1" rIns="0" wrap="square" tIns="0">
            <a:spAutoFit/>
          </a:bodyPr>
          <a:lstStyle/>
          <a:p>
            <a:pPr indent="0" lvl="0" marL="0" rtl="0" algn="ctr">
              <a:spcBef>
                <a:spcPts val="1000"/>
              </a:spcBef>
              <a:spcAft>
                <a:spcPts val="1000"/>
              </a:spcAft>
              <a:buNone/>
            </a:pPr>
            <a:r>
              <a:rPr b="1" lang="en" sz="600">
                <a:solidFill>
                  <a:srgbClr val="0C4C9F"/>
                </a:solidFill>
                <a:latin typeface="Poppins"/>
                <a:ea typeface="Poppins"/>
                <a:cs typeface="Poppins"/>
                <a:sym typeface="Poppins"/>
              </a:rPr>
              <a:t>Shape </a:t>
            </a:r>
            <a:r>
              <a:rPr b="1" lang="en" sz="600">
                <a:solidFill>
                  <a:srgbClr val="0C4C9F"/>
                </a:solidFill>
                <a:latin typeface="Poppins"/>
                <a:ea typeface="Poppins"/>
                <a:cs typeface="Poppins"/>
                <a:sym typeface="Poppins"/>
              </a:rPr>
              <a:t>Preserving Residual Layer x3</a:t>
            </a:r>
            <a:endParaRPr b="1" sz="300">
              <a:solidFill>
                <a:srgbClr val="0C4C9F"/>
              </a:solidFill>
              <a:latin typeface="Poppins"/>
              <a:ea typeface="Poppins"/>
              <a:cs typeface="Poppins"/>
              <a:sym typeface="Poppins"/>
            </a:endParaRPr>
          </a:p>
        </p:txBody>
      </p:sp>
      <p:sp>
        <p:nvSpPr>
          <p:cNvPr id="382" name="Google Shape;382;p23"/>
          <p:cNvSpPr txBox="1"/>
          <p:nvPr/>
        </p:nvSpPr>
        <p:spPr>
          <a:xfrm>
            <a:off x="8433525" y="1158075"/>
            <a:ext cx="706500" cy="312900"/>
          </a:xfrm>
          <a:prstGeom prst="rect">
            <a:avLst/>
          </a:prstGeom>
          <a:noFill/>
          <a:ln>
            <a:noFill/>
          </a:ln>
        </p:spPr>
        <p:txBody>
          <a:bodyPr anchorCtr="0" anchor="t" bIns="0" lIns="0" spcFirstLastPara="1" rIns="0" wrap="square" tIns="0">
            <a:spAutoFit/>
          </a:bodyPr>
          <a:lstStyle/>
          <a:p>
            <a:pPr indent="0" lvl="0" marL="0" rtl="0" algn="l">
              <a:spcBef>
                <a:spcPts val="1000"/>
              </a:spcBef>
              <a:spcAft>
                <a:spcPts val="0"/>
              </a:spcAft>
              <a:buClr>
                <a:schemeClr val="dk1"/>
              </a:buClr>
              <a:buSzPts val="1100"/>
              <a:buFont typeface="Arial"/>
              <a:buNone/>
            </a:pPr>
            <a:r>
              <a:rPr lang="en" sz="400">
                <a:solidFill>
                  <a:srgbClr val="0C4C9F"/>
                </a:solidFill>
                <a:latin typeface="Poppins"/>
                <a:ea typeface="Poppins"/>
                <a:cs typeface="Poppins"/>
                <a:sym typeface="Poppins"/>
              </a:rPr>
              <a:t>3 x 3 Convolutional Layer with Spectral Norm</a:t>
            </a:r>
            <a:endParaRPr sz="400">
              <a:solidFill>
                <a:srgbClr val="0C4C9F"/>
              </a:solidFill>
              <a:latin typeface="Poppins"/>
              <a:ea typeface="Poppins"/>
              <a:cs typeface="Poppins"/>
              <a:sym typeface="Poppins"/>
            </a:endParaRPr>
          </a:p>
          <a:p>
            <a:pPr indent="0" lvl="0" marL="0" rtl="0" algn="ctr">
              <a:spcBef>
                <a:spcPts val="1000"/>
              </a:spcBef>
              <a:spcAft>
                <a:spcPts val="1000"/>
              </a:spcAft>
              <a:buNone/>
            </a:pPr>
            <a:r>
              <a:t/>
            </a:r>
            <a:endParaRPr sz="400">
              <a:solidFill>
                <a:srgbClr val="0C4C9F"/>
              </a:solidFill>
              <a:latin typeface="Poppins"/>
              <a:ea typeface="Poppins"/>
              <a:cs typeface="Poppins"/>
              <a:sym typeface="Poppins"/>
            </a:endParaRPr>
          </a:p>
        </p:txBody>
      </p:sp>
      <p:sp>
        <p:nvSpPr>
          <p:cNvPr id="383" name="Google Shape;383;p23"/>
          <p:cNvSpPr txBox="1"/>
          <p:nvPr/>
        </p:nvSpPr>
        <p:spPr>
          <a:xfrm>
            <a:off x="8433525" y="1461875"/>
            <a:ext cx="706500" cy="312900"/>
          </a:xfrm>
          <a:prstGeom prst="rect">
            <a:avLst/>
          </a:prstGeom>
          <a:noFill/>
          <a:ln>
            <a:noFill/>
          </a:ln>
        </p:spPr>
        <p:txBody>
          <a:bodyPr anchorCtr="0" anchor="t" bIns="0" lIns="0" spcFirstLastPara="1" rIns="0" wrap="square" tIns="0">
            <a:spAutoFit/>
          </a:bodyPr>
          <a:lstStyle/>
          <a:p>
            <a:pPr indent="0" lvl="0" marL="0" rtl="0" algn="l">
              <a:spcBef>
                <a:spcPts val="1000"/>
              </a:spcBef>
              <a:spcAft>
                <a:spcPts val="0"/>
              </a:spcAft>
              <a:buNone/>
            </a:pPr>
            <a:r>
              <a:rPr lang="en" sz="400">
                <a:solidFill>
                  <a:srgbClr val="0C4C9F"/>
                </a:solidFill>
                <a:latin typeface="Poppins"/>
                <a:ea typeface="Poppins"/>
                <a:cs typeface="Poppins"/>
                <a:sym typeface="Poppins"/>
              </a:rPr>
              <a:t>1</a:t>
            </a:r>
            <a:r>
              <a:rPr lang="en" sz="400">
                <a:solidFill>
                  <a:srgbClr val="0C4C9F"/>
                </a:solidFill>
                <a:latin typeface="Poppins"/>
                <a:ea typeface="Poppins"/>
                <a:cs typeface="Poppins"/>
                <a:sym typeface="Poppins"/>
              </a:rPr>
              <a:t> x 1 Convolutional Layer with Spectral Norm</a:t>
            </a:r>
            <a:endParaRPr sz="400">
              <a:solidFill>
                <a:srgbClr val="0C4C9F"/>
              </a:solidFill>
              <a:latin typeface="Poppins"/>
              <a:ea typeface="Poppins"/>
              <a:cs typeface="Poppins"/>
              <a:sym typeface="Poppins"/>
            </a:endParaRPr>
          </a:p>
          <a:p>
            <a:pPr indent="0" lvl="0" marL="0" rtl="0" algn="ctr">
              <a:spcBef>
                <a:spcPts val="1000"/>
              </a:spcBef>
              <a:spcAft>
                <a:spcPts val="1000"/>
              </a:spcAft>
              <a:buNone/>
            </a:pPr>
            <a:r>
              <a:t/>
            </a:r>
            <a:endParaRPr sz="400">
              <a:solidFill>
                <a:srgbClr val="0C4C9F"/>
              </a:solidFill>
              <a:latin typeface="Poppins"/>
              <a:ea typeface="Poppins"/>
              <a:cs typeface="Poppins"/>
              <a:sym typeface="Poppins"/>
            </a:endParaRPr>
          </a:p>
        </p:txBody>
      </p:sp>
      <p:sp>
        <p:nvSpPr>
          <p:cNvPr id="384" name="Google Shape;384;p23"/>
          <p:cNvSpPr txBox="1"/>
          <p:nvPr/>
        </p:nvSpPr>
        <p:spPr>
          <a:xfrm>
            <a:off x="8433525" y="1774775"/>
            <a:ext cx="706500" cy="61500"/>
          </a:xfrm>
          <a:prstGeom prst="rect">
            <a:avLst/>
          </a:prstGeom>
          <a:noFill/>
          <a:ln>
            <a:noFill/>
          </a:ln>
        </p:spPr>
        <p:txBody>
          <a:bodyPr anchorCtr="0" anchor="t" bIns="0" lIns="0" spcFirstLastPara="1" rIns="0" wrap="square" tIns="0">
            <a:spAutoFit/>
          </a:bodyPr>
          <a:lstStyle/>
          <a:p>
            <a:pPr indent="0" lvl="0" marL="0" rtl="0" algn="l">
              <a:spcBef>
                <a:spcPts val="1000"/>
              </a:spcBef>
              <a:spcAft>
                <a:spcPts val="1000"/>
              </a:spcAft>
              <a:buNone/>
            </a:pPr>
            <a:r>
              <a:rPr lang="en" sz="400">
                <a:solidFill>
                  <a:srgbClr val="0C4C9F"/>
                </a:solidFill>
                <a:latin typeface="Poppins"/>
                <a:ea typeface="Poppins"/>
                <a:cs typeface="Poppins"/>
                <a:sym typeface="Poppins"/>
              </a:rPr>
              <a:t>Identity Layer</a:t>
            </a:r>
            <a:endParaRPr sz="400">
              <a:solidFill>
                <a:srgbClr val="0C4C9F"/>
              </a:solidFill>
              <a:latin typeface="Poppins"/>
              <a:ea typeface="Poppins"/>
              <a:cs typeface="Poppins"/>
              <a:sym typeface="Poppins"/>
            </a:endParaRPr>
          </a:p>
        </p:txBody>
      </p:sp>
      <p:sp>
        <p:nvSpPr>
          <p:cNvPr id="385" name="Google Shape;385;p23"/>
          <p:cNvSpPr txBox="1"/>
          <p:nvPr/>
        </p:nvSpPr>
        <p:spPr>
          <a:xfrm>
            <a:off x="8433525" y="2067625"/>
            <a:ext cx="706500" cy="61500"/>
          </a:xfrm>
          <a:prstGeom prst="rect">
            <a:avLst/>
          </a:prstGeom>
          <a:noFill/>
          <a:ln>
            <a:noFill/>
          </a:ln>
        </p:spPr>
        <p:txBody>
          <a:bodyPr anchorCtr="0" anchor="t" bIns="0" lIns="0" spcFirstLastPara="1" rIns="0" wrap="square" tIns="0">
            <a:spAutoFit/>
          </a:bodyPr>
          <a:lstStyle/>
          <a:p>
            <a:pPr indent="0" lvl="0" marL="0" rtl="0" algn="l">
              <a:spcBef>
                <a:spcPts val="1000"/>
              </a:spcBef>
              <a:spcAft>
                <a:spcPts val="1000"/>
              </a:spcAft>
              <a:buNone/>
            </a:pPr>
            <a:r>
              <a:rPr lang="en" sz="400">
                <a:solidFill>
                  <a:srgbClr val="0C4C9F"/>
                </a:solidFill>
                <a:latin typeface="Poppins"/>
                <a:ea typeface="Poppins"/>
                <a:cs typeface="Poppins"/>
                <a:sym typeface="Poppins"/>
              </a:rPr>
              <a:t>Batch Normalization</a:t>
            </a:r>
            <a:endParaRPr sz="400">
              <a:solidFill>
                <a:srgbClr val="0C4C9F"/>
              </a:solidFill>
              <a:latin typeface="Poppins"/>
              <a:ea typeface="Poppins"/>
              <a:cs typeface="Poppins"/>
              <a:sym typeface="Poppins"/>
            </a:endParaRPr>
          </a:p>
        </p:txBody>
      </p:sp>
      <p:sp>
        <p:nvSpPr>
          <p:cNvPr id="386" name="Google Shape;386;p23"/>
          <p:cNvSpPr txBox="1"/>
          <p:nvPr/>
        </p:nvSpPr>
        <p:spPr>
          <a:xfrm>
            <a:off x="8433525" y="2331700"/>
            <a:ext cx="706500" cy="61500"/>
          </a:xfrm>
          <a:prstGeom prst="rect">
            <a:avLst/>
          </a:prstGeom>
          <a:noFill/>
          <a:ln>
            <a:noFill/>
          </a:ln>
        </p:spPr>
        <p:txBody>
          <a:bodyPr anchorCtr="0" anchor="t" bIns="0" lIns="0" spcFirstLastPara="1" rIns="0" wrap="square" tIns="0">
            <a:spAutoFit/>
          </a:bodyPr>
          <a:lstStyle/>
          <a:p>
            <a:pPr indent="0" lvl="0" marL="0" rtl="0" algn="l">
              <a:spcBef>
                <a:spcPts val="1000"/>
              </a:spcBef>
              <a:spcAft>
                <a:spcPts val="1000"/>
              </a:spcAft>
              <a:buNone/>
            </a:pPr>
            <a:r>
              <a:rPr lang="en" sz="400">
                <a:solidFill>
                  <a:srgbClr val="0C4C9F"/>
                </a:solidFill>
                <a:latin typeface="Poppins"/>
                <a:ea typeface="Poppins"/>
                <a:cs typeface="Poppins"/>
                <a:sym typeface="Poppins"/>
              </a:rPr>
              <a:t>Leaky ReLU Activation</a:t>
            </a:r>
            <a:endParaRPr sz="400">
              <a:solidFill>
                <a:srgbClr val="0C4C9F"/>
              </a:solidFill>
              <a:latin typeface="Poppins"/>
              <a:ea typeface="Poppins"/>
              <a:cs typeface="Poppins"/>
              <a:sym typeface="Poppins"/>
            </a:endParaRPr>
          </a:p>
        </p:txBody>
      </p:sp>
      <p:sp>
        <p:nvSpPr>
          <p:cNvPr id="387" name="Google Shape;387;p23"/>
          <p:cNvSpPr txBox="1"/>
          <p:nvPr/>
        </p:nvSpPr>
        <p:spPr>
          <a:xfrm>
            <a:off x="8433525" y="2586450"/>
            <a:ext cx="706500" cy="61500"/>
          </a:xfrm>
          <a:prstGeom prst="rect">
            <a:avLst/>
          </a:prstGeom>
          <a:noFill/>
          <a:ln>
            <a:noFill/>
          </a:ln>
        </p:spPr>
        <p:txBody>
          <a:bodyPr anchorCtr="0" anchor="t" bIns="0" lIns="0" spcFirstLastPara="1" rIns="0" wrap="square" tIns="0">
            <a:spAutoFit/>
          </a:bodyPr>
          <a:lstStyle/>
          <a:p>
            <a:pPr indent="0" lvl="0" marL="0" rtl="0" algn="l">
              <a:spcBef>
                <a:spcPts val="1000"/>
              </a:spcBef>
              <a:spcAft>
                <a:spcPts val="1000"/>
              </a:spcAft>
              <a:buNone/>
            </a:pPr>
            <a:r>
              <a:rPr lang="en" sz="400">
                <a:solidFill>
                  <a:srgbClr val="0C4C9F"/>
                </a:solidFill>
                <a:latin typeface="Poppins"/>
                <a:ea typeface="Poppins"/>
                <a:cs typeface="Poppins"/>
                <a:sym typeface="Poppins"/>
              </a:rPr>
              <a:t>Squeeze-and-Excitation</a:t>
            </a:r>
            <a:endParaRPr sz="400">
              <a:solidFill>
                <a:srgbClr val="0C4C9F"/>
              </a:solidFill>
              <a:latin typeface="Poppins"/>
              <a:ea typeface="Poppins"/>
              <a:cs typeface="Poppins"/>
              <a:sym typeface="Poppins"/>
            </a:endParaRPr>
          </a:p>
        </p:txBody>
      </p:sp>
      <p:pic>
        <p:nvPicPr>
          <p:cNvPr id="388" name="Google Shape;388;p23"/>
          <p:cNvPicPr preferRelativeResize="0"/>
          <p:nvPr/>
        </p:nvPicPr>
        <p:blipFill rotWithShape="1">
          <a:blip r:embed="rId7">
            <a:alphaModFix/>
          </a:blip>
          <a:srcRect b="0" l="0" r="0" t="0"/>
          <a:stretch/>
        </p:blipFill>
        <p:spPr>
          <a:xfrm>
            <a:off x="6433587" y="3194678"/>
            <a:ext cx="2138925" cy="1237025"/>
          </a:xfrm>
          <a:prstGeom prst="rect">
            <a:avLst/>
          </a:prstGeom>
          <a:noFill/>
          <a:ln>
            <a:noFill/>
          </a:ln>
        </p:spPr>
      </p:pic>
      <p:sp>
        <p:nvSpPr>
          <p:cNvPr id="389" name="Google Shape;389;p23"/>
          <p:cNvSpPr txBox="1"/>
          <p:nvPr/>
        </p:nvSpPr>
        <p:spPr>
          <a:xfrm>
            <a:off x="6788138" y="2887225"/>
            <a:ext cx="1429800" cy="3381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1000"/>
              </a:spcAft>
              <a:buNone/>
            </a:pPr>
            <a:r>
              <a:rPr b="1" lang="en">
                <a:solidFill>
                  <a:srgbClr val="0C4C9F"/>
                </a:solidFill>
                <a:latin typeface="Poppins"/>
                <a:ea typeface="Poppins"/>
                <a:cs typeface="Poppins"/>
                <a:sym typeface="Poppins"/>
              </a:rPr>
              <a:t>Field of View</a:t>
            </a:r>
            <a:endParaRPr b="1">
              <a:solidFill>
                <a:srgbClr val="0C4C9F"/>
              </a:solidFill>
              <a:latin typeface="Poppins"/>
              <a:ea typeface="Poppins"/>
              <a:cs typeface="Poppins"/>
              <a:sym typeface="Poppins"/>
            </a:endParaRPr>
          </a:p>
        </p:txBody>
      </p:sp>
      <p:sp>
        <p:nvSpPr>
          <p:cNvPr id="390" name="Google Shape;390;p23"/>
          <p:cNvSpPr txBox="1"/>
          <p:nvPr/>
        </p:nvSpPr>
        <p:spPr>
          <a:xfrm>
            <a:off x="3953813" y="2887225"/>
            <a:ext cx="1274700" cy="3381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1000"/>
              </a:spcAft>
              <a:buNone/>
            </a:pPr>
            <a:r>
              <a:rPr b="1" lang="en">
                <a:solidFill>
                  <a:srgbClr val="0C4C9F"/>
                </a:solidFill>
                <a:latin typeface="Poppins"/>
                <a:ea typeface="Poppins"/>
                <a:cs typeface="Poppins"/>
                <a:sym typeface="Poppins"/>
              </a:rPr>
              <a:t>Benefits</a:t>
            </a:r>
            <a:endParaRPr b="1">
              <a:solidFill>
                <a:srgbClr val="0C4C9F"/>
              </a:solidFill>
              <a:latin typeface="Poppins"/>
              <a:ea typeface="Poppins"/>
              <a:cs typeface="Poppins"/>
              <a:sym typeface="Poppins"/>
            </a:endParaRPr>
          </a:p>
        </p:txBody>
      </p:sp>
      <p:sp>
        <p:nvSpPr>
          <p:cNvPr id="391" name="Google Shape;391;p23"/>
          <p:cNvSpPr txBox="1"/>
          <p:nvPr/>
        </p:nvSpPr>
        <p:spPr>
          <a:xfrm>
            <a:off x="3182000" y="3291725"/>
            <a:ext cx="2796300" cy="999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1100">
                <a:solidFill>
                  <a:srgbClr val="0C4C9F"/>
                </a:solidFill>
                <a:latin typeface="Poppins"/>
                <a:ea typeface="Poppins"/>
                <a:cs typeface="Poppins"/>
                <a:sym typeface="Poppins"/>
              </a:rPr>
              <a:t>Local </a:t>
            </a:r>
            <a:r>
              <a:rPr lang="en" sz="1100">
                <a:solidFill>
                  <a:srgbClr val="0C4C9F"/>
                </a:solidFill>
                <a:latin typeface="Poppins"/>
                <a:ea typeface="Poppins"/>
                <a:cs typeface="Poppins"/>
                <a:sym typeface="Poppins"/>
              </a:rPr>
              <a:t>Game State Representation</a:t>
            </a:r>
            <a:endParaRPr sz="1100">
              <a:solidFill>
                <a:srgbClr val="0C4C9F"/>
              </a:solidFill>
              <a:latin typeface="Poppins"/>
              <a:ea typeface="Poppins"/>
              <a:cs typeface="Poppins"/>
              <a:sym typeface="Poppins"/>
            </a:endParaRPr>
          </a:p>
          <a:p>
            <a:pPr indent="0" lvl="0" marL="0" rtl="0" algn="ctr">
              <a:lnSpc>
                <a:spcPct val="115000"/>
              </a:lnSpc>
              <a:spcBef>
                <a:spcPts val="1000"/>
              </a:spcBef>
              <a:spcAft>
                <a:spcPts val="0"/>
              </a:spcAft>
              <a:buNone/>
            </a:pPr>
            <a:r>
              <a:rPr b="1" lang="en" sz="1100">
                <a:solidFill>
                  <a:srgbClr val="0C4C9F"/>
                </a:solidFill>
                <a:latin typeface="Poppins"/>
                <a:ea typeface="Poppins"/>
                <a:cs typeface="Poppins"/>
                <a:sym typeface="Poppins"/>
              </a:rPr>
              <a:t>Global </a:t>
            </a:r>
            <a:r>
              <a:rPr lang="en" sz="1100">
                <a:solidFill>
                  <a:srgbClr val="0C4C9F"/>
                </a:solidFill>
                <a:latin typeface="Poppins"/>
                <a:ea typeface="Poppins"/>
                <a:cs typeface="Poppins"/>
                <a:sym typeface="Poppins"/>
              </a:rPr>
              <a:t>Field of View</a:t>
            </a:r>
            <a:endParaRPr sz="1100">
              <a:solidFill>
                <a:srgbClr val="0C4C9F"/>
              </a:solidFill>
              <a:latin typeface="Poppins"/>
              <a:ea typeface="Poppins"/>
              <a:cs typeface="Poppins"/>
              <a:sym typeface="Poppins"/>
            </a:endParaRPr>
          </a:p>
          <a:p>
            <a:pPr indent="0" lvl="0" marL="0" rtl="0" algn="ctr">
              <a:lnSpc>
                <a:spcPct val="115000"/>
              </a:lnSpc>
              <a:spcBef>
                <a:spcPts val="1000"/>
              </a:spcBef>
              <a:spcAft>
                <a:spcPts val="1000"/>
              </a:spcAft>
              <a:buNone/>
            </a:pPr>
            <a:r>
              <a:rPr b="1" lang="en" sz="1100">
                <a:solidFill>
                  <a:srgbClr val="0C4C9F"/>
                </a:solidFill>
                <a:latin typeface="Poppins"/>
                <a:ea typeface="Poppins"/>
                <a:cs typeface="Poppins"/>
                <a:sym typeface="Poppins"/>
              </a:rPr>
              <a:t>Communication </a:t>
            </a:r>
            <a:r>
              <a:rPr lang="en" sz="1100">
                <a:solidFill>
                  <a:srgbClr val="0C4C9F"/>
                </a:solidFill>
                <a:latin typeface="Poppins"/>
                <a:ea typeface="Poppins"/>
                <a:cs typeface="Poppins"/>
                <a:sym typeface="Poppins"/>
              </a:rPr>
              <a:t>Channel</a:t>
            </a:r>
            <a:endParaRPr sz="1100">
              <a:solidFill>
                <a:srgbClr val="0C4C9F"/>
              </a:solidFill>
              <a:latin typeface="Poppins"/>
              <a:ea typeface="Poppins"/>
              <a:cs typeface="Poppins"/>
              <a:sym typeface="Poppins"/>
            </a:endParaRPr>
          </a:p>
        </p:txBody>
      </p:sp>
      <p:sp>
        <p:nvSpPr>
          <p:cNvPr id="392" name="Google Shape;392;p23"/>
          <p:cNvSpPr txBox="1"/>
          <p:nvPr/>
        </p:nvSpPr>
        <p:spPr>
          <a:xfrm rot="-721337">
            <a:off x="6617536" y="1592198"/>
            <a:ext cx="563152" cy="246302"/>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400">
                <a:solidFill>
                  <a:srgbClr val="0C4C9F"/>
                </a:solidFill>
                <a:latin typeface="Poppins"/>
                <a:ea typeface="Poppins"/>
                <a:cs typeface="Poppins"/>
                <a:sym typeface="Poppins"/>
              </a:rPr>
              <a:t>1 x 16</a:t>
            </a:r>
            <a:endParaRPr sz="400">
              <a:solidFill>
                <a:srgbClr val="0C4C9F"/>
              </a:solidFill>
              <a:latin typeface="Poppins"/>
              <a:ea typeface="Poppins"/>
              <a:cs typeface="Poppins"/>
              <a:sym typeface="Poppins"/>
            </a:endParaRPr>
          </a:p>
        </p:txBody>
      </p:sp>
      <p:sp>
        <p:nvSpPr>
          <p:cNvPr id="393" name="Google Shape;393;p23"/>
          <p:cNvSpPr txBox="1"/>
          <p:nvPr/>
        </p:nvSpPr>
        <p:spPr>
          <a:xfrm rot="-1832">
            <a:off x="7079628" y="1682381"/>
            <a:ext cx="563100" cy="2463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400">
                <a:solidFill>
                  <a:srgbClr val="0C4C9F"/>
                </a:solidFill>
                <a:latin typeface="Poppins"/>
                <a:ea typeface="Poppins"/>
                <a:cs typeface="Poppins"/>
                <a:sym typeface="Poppins"/>
              </a:rPr>
              <a:t>16 -&gt; 16</a:t>
            </a:r>
            <a:endParaRPr sz="400">
              <a:solidFill>
                <a:srgbClr val="0C4C9F"/>
              </a:solidFill>
              <a:latin typeface="Poppins"/>
              <a:ea typeface="Poppins"/>
              <a:cs typeface="Poppins"/>
              <a:sym typeface="Poppins"/>
            </a:endParaRPr>
          </a:p>
        </p:txBody>
      </p:sp>
      <p:sp>
        <p:nvSpPr>
          <p:cNvPr id="394" name="Google Shape;394;p23"/>
          <p:cNvSpPr txBox="1"/>
          <p:nvPr/>
        </p:nvSpPr>
        <p:spPr>
          <a:xfrm rot="-1832">
            <a:off x="7568978" y="1682381"/>
            <a:ext cx="563100" cy="2463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400">
                <a:solidFill>
                  <a:srgbClr val="0C4C9F"/>
                </a:solidFill>
                <a:latin typeface="Poppins"/>
                <a:ea typeface="Poppins"/>
                <a:cs typeface="Poppins"/>
                <a:sym typeface="Poppins"/>
              </a:rPr>
              <a:t>1 x 16</a:t>
            </a:r>
            <a:endParaRPr sz="400">
              <a:solidFill>
                <a:srgbClr val="0C4C9F"/>
              </a:solidFill>
              <a:latin typeface="Poppins"/>
              <a:ea typeface="Poppins"/>
              <a:cs typeface="Poppins"/>
              <a:sym typeface="Poppins"/>
            </a:endParaRPr>
          </a:p>
        </p:txBody>
      </p:sp>
      <p:grpSp>
        <p:nvGrpSpPr>
          <p:cNvPr id="395" name="Google Shape;395;p23"/>
          <p:cNvGrpSpPr/>
          <p:nvPr/>
        </p:nvGrpSpPr>
        <p:grpSpPr>
          <a:xfrm>
            <a:off x="1753500" y="170000"/>
            <a:ext cx="6028200" cy="646500"/>
            <a:chOff x="1754900" y="170000"/>
            <a:chExt cx="6028200" cy="646500"/>
          </a:xfrm>
        </p:grpSpPr>
        <p:sp>
          <p:nvSpPr>
            <p:cNvPr id="396" name="Google Shape;396;p23"/>
            <p:cNvSpPr txBox="1"/>
            <p:nvPr/>
          </p:nvSpPr>
          <p:spPr>
            <a:xfrm>
              <a:off x="1754900" y="170000"/>
              <a:ext cx="60282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Hybrid </a:t>
              </a:r>
              <a:r>
                <a:rPr lang="en" sz="3000">
                  <a:solidFill>
                    <a:srgbClr val="0C4C9F"/>
                  </a:solidFill>
                  <a:latin typeface="Poppins"/>
                  <a:ea typeface="Poppins"/>
                  <a:cs typeface="Poppins"/>
                  <a:sym typeface="Poppins"/>
                </a:rPr>
                <a:t>Architecture</a:t>
              </a:r>
              <a:endParaRPr sz="1300">
                <a:solidFill>
                  <a:srgbClr val="0C4C9F"/>
                </a:solidFill>
                <a:latin typeface="Poppins"/>
                <a:ea typeface="Poppins"/>
                <a:cs typeface="Poppins"/>
                <a:sym typeface="Poppins"/>
              </a:endParaRPr>
            </a:p>
          </p:txBody>
        </p:sp>
        <p:sp>
          <p:nvSpPr>
            <p:cNvPr id="397" name="Google Shape;397;p23"/>
            <p:cNvSpPr txBox="1"/>
            <p:nvPr/>
          </p:nvSpPr>
          <p:spPr>
            <a:xfrm>
              <a:off x="2294250" y="170000"/>
              <a:ext cx="557700" cy="6465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22BECF"/>
                  </a:solidFill>
                  <a:latin typeface="Poppins"/>
                  <a:ea typeface="Poppins"/>
                  <a:cs typeface="Poppins"/>
                  <a:sym typeface="Poppins"/>
                </a:rPr>
                <a:t>3.</a:t>
              </a:r>
              <a:endParaRPr b="1" sz="3000">
                <a:solidFill>
                  <a:srgbClr val="22BECF"/>
                </a:solidFill>
              </a:endParaRPr>
            </a:p>
          </p:txBody>
        </p:sp>
      </p:grpSp>
      <p:sp>
        <p:nvSpPr>
          <p:cNvPr id="398" name="Google Shape;398;p23"/>
          <p:cNvSpPr txBox="1"/>
          <p:nvPr/>
        </p:nvSpPr>
        <p:spPr>
          <a:xfrm>
            <a:off x="2608925" y="640038"/>
            <a:ext cx="3926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Better Game State Representation</a:t>
            </a:r>
            <a:endParaRPr sz="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402" name="Shape 402"/>
        <p:cNvGrpSpPr/>
        <p:nvPr/>
      </p:nvGrpSpPr>
      <p:grpSpPr>
        <a:xfrm>
          <a:off x="0" y="0"/>
          <a:ext cx="0" cy="0"/>
          <a:chOff x="0" y="0"/>
          <a:chExt cx="0" cy="0"/>
        </a:xfrm>
      </p:grpSpPr>
      <p:sp>
        <p:nvSpPr>
          <p:cNvPr id="403" name="Google Shape;403;p24"/>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11</a:t>
            </a:r>
            <a:r>
              <a:rPr lang="en" sz="1100">
                <a:solidFill>
                  <a:srgbClr val="0C4C9F"/>
                </a:solidFill>
                <a:latin typeface="Poppins"/>
                <a:ea typeface="Poppins"/>
                <a:cs typeface="Poppins"/>
                <a:sym typeface="Poppins"/>
              </a:rPr>
              <a:t>/</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404" name="Google Shape;404;p24"/>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405" name="Google Shape;405;p24"/>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406" name="Google Shape;406;p24"/>
          <p:cNvCxnSpPr/>
          <p:nvPr/>
        </p:nvCxnSpPr>
        <p:spPr>
          <a:xfrm>
            <a:off x="330275" y="1022700"/>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407" name="Google Shape;407;p24"/>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cxnSp>
        <p:nvCxnSpPr>
          <p:cNvPr id="408" name="Google Shape;408;p24"/>
          <p:cNvCxnSpPr>
            <a:endCxn id="409" idx="2"/>
          </p:cNvCxnSpPr>
          <p:nvPr/>
        </p:nvCxnSpPr>
        <p:spPr>
          <a:xfrm flipH="1" rot="10800000">
            <a:off x="4565975" y="1047963"/>
            <a:ext cx="6000" cy="3427200"/>
          </a:xfrm>
          <a:prstGeom prst="straightConnector1">
            <a:avLst/>
          </a:prstGeom>
          <a:noFill/>
          <a:ln cap="flat" cmpd="sng" w="19050">
            <a:solidFill>
              <a:srgbClr val="A7A496"/>
            </a:solidFill>
            <a:prstDash val="dash"/>
            <a:round/>
            <a:headEnd len="med" w="med" type="none"/>
            <a:tailEnd len="med" w="med" type="none"/>
          </a:ln>
        </p:spPr>
      </p:cxnSp>
      <p:sp>
        <p:nvSpPr>
          <p:cNvPr id="410" name="Google Shape;410;p24"/>
          <p:cNvSpPr txBox="1"/>
          <p:nvPr/>
        </p:nvSpPr>
        <p:spPr>
          <a:xfrm>
            <a:off x="330275" y="1054875"/>
            <a:ext cx="42417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000">
                <a:solidFill>
                  <a:srgbClr val="0C4C9F"/>
                </a:solidFill>
                <a:latin typeface="Poppins"/>
                <a:ea typeface="Poppins"/>
                <a:cs typeface="Poppins"/>
                <a:sym typeface="Poppins"/>
              </a:rPr>
              <a:t>Hybrid w/o</a:t>
            </a:r>
            <a:r>
              <a:rPr b="1" lang="en" sz="2000">
                <a:solidFill>
                  <a:srgbClr val="0C4C9F"/>
                </a:solidFill>
                <a:latin typeface="Poppins"/>
                <a:ea typeface="Poppins"/>
                <a:cs typeface="Poppins"/>
                <a:sym typeface="Poppins"/>
              </a:rPr>
              <a:t> T.S.</a:t>
            </a:r>
            <a:endParaRPr sz="2000">
              <a:solidFill>
                <a:srgbClr val="0C4C9F"/>
              </a:solidFill>
              <a:latin typeface="Poppins"/>
              <a:ea typeface="Poppins"/>
              <a:cs typeface="Poppins"/>
              <a:sym typeface="Poppins"/>
            </a:endParaRPr>
          </a:p>
        </p:txBody>
      </p:sp>
      <p:sp>
        <p:nvSpPr>
          <p:cNvPr id="411" name="Google Shape;411;p24"/>
          <p:cNvSpPr txBox="1"/>
          <p:nvPr/>
        </p:nvSpPr>
        <p:spPr>
          <a:xfrm>
            <a:off x="4572000" y="1044150"/>
            <a:ext cx="4227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000">
                <a:solidFill>
                  <a:srgbClr val="0C4C9F"/>
                </a:solidFill>
                <a:latin typeface="Poppins"/>
                <a:ea typeface="Poppins"/>
                <a:cs typeface="Poppins"/>
                <a:sym typeface="Poppins"/>
              </a:rPr>
              <a:t>Hybrid w/ T.S.</a:t>
            </a:r>
            <a:endParaRPr sz="2000">
              <a:solidFill>
                <a:srgbClr val="0C4C9F"/>
              </a:solidFill>
              <a:latin typeface="Poppins"/>
              <a:ea typeface="Poppins"/>
              <a:cs typeface="Poppins"/>
              <a:sym typeface="Poppins"/>
            </a:endParaRPr>
          </a:p>
        </p:txBody>
      </p:sp>
      <p:sp>
        <p:nvSpPr>
          <p:cNvPr id="412" name="Google Shape;412;p24"/>
          <p:cNvSpPr txBox="1"/>
          <p:nvPr/>
        </p:nvSpPr>
        <p:spPr>
          <a:xfrm>
            <a:off x="2427800" y="1723950"/>
            <a:ext cx="2115300" cy="23259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1000"/>
              </a:spcBef>
              <a:spcAft>
                <a:spcPts val="0"/>
              </a:spcAft>
              <a:buNone/>
            </a:pPr>
            <a:r>
              <a:rPr b="1" lang="en">
                <a:solidFill>
                  <a:srgbClr val="0C4C9F"/>
                </a:solidFill>
                <a:latin typeface="Poppins"/>
                <a:ea typeface="Poppins"/>
                <a:cs typeface="Poppins"/>
                <a:sym typeface="Poppins"/>
              </a:rPr>
              <a:t>Global</a:t>
            </a:r>
            <a:r>
              <a:rPr lang="en">
                <a:solidFill>
                  <a:srgbClr val="0C4C9F"/>
                </a:solidFill>
                <a:latin typeface="Poppins"/>
                <a:ea typeface="Poppins"/>
                <a:cs typeface="Poppins"/>
                <a:sym typeface="Poppins"/>
              </a:rPr>
              <a:t> Reward</a:t>
            </a:r>
            <a:endParaRPr>
              <a:solidFill>
                <a:srgbClr val="0C4C9F"/>
              </a:solidFill>
              <a:latin typeface="Poppins"/>
              <a:ea typeface="Poppins"/>
              <a:cs typeface="Poppins"/>
              <a:sym typeface="Poppins"/>
            </a:endParaRPr>
          </a:p>
          <a:p>
            <a:pPr indent="0" lvl="0" marL="0" rtl="0" algn="ctr">
              <a:lnSpc>
                <a:spcPct val="200000"/>
              </a:lnSpc>
              <a:spcBef>
                <a:spcPts val="1000"/>
              </a:spcBef>
              <a:spcAft>
                <a:spcPts val="0"/>
              </a:spcAft>
              <a:buNone/>
            </a:pPr>
            <a:r>
              <a:rPr b="1" lang="en">
                <a:solidFill>
                  <a:srgbClr val="0C4C9F"/>
                </a:solidFill>
                <a:latin typeface="Poppins"/>
                <a:ea typeface="Poppins"/>
                <a:cs typeface="Poppins"/>
                <a:sym typeface="Poppins"/>
              </a:rPr>
              <a:t>Single</a:t>
            </a:r>
            <a:r>
              <a:rPr lang="en">
                <a:solidFill>
                  <a:srgbClr val="0C4C9F"/>
                </a:solidFill>
                <a:latin typeface="Poppins"/>
                <a:ea typeface="Poppins"/>
                <a:cs typeface="Poppins"/>
                <a:sym typeface="Poppins"/>
              </a:rPr>
              <a:t> Trajectory</a:t>
            </a:r>
            <a:endParaRPr>
              <a:solidFill>
                <a:srgbClr val="0C4C9F"/>
              </a:solidFill>
              <a:latin typeface="Poppins"/>
              <a:ea typeface="Poppins"/>
              <a:cs typeface="Poppins"/>
              <a:sym typeface="Poppins"/>
            </a:endParaRPr>
          </a:p>
          <a:p>
            <a:pPr indent="0" lvl="0" marL="0" rtl="0" algn="ctr">
              <a:lnSpc>
                <a:spcPct val="200000"/>
              </a:lnSpc>
              <a:spcBef>
                <a:spcPts val="1000"/>
              </a:spcBef>
              <a:spcAft>
                <a:spcPts val="0"/>
              </a:spcAft>
              <a:buNone/>
            </a:pPr>
            <a:r>
              <a:rPr b="1" lang="en">
                <a:solidFill>
                  <a:srgbClr val="0C4C9F"/>
                </a:solidFill>
                <a:latin typeface="Poppins"/>
                <a:ea typeface="Poppins"/>
                <a:cs typeface="Poppins"/>
                <a:sym typeface="Poppins"/>
              </a:rPr>
              <a:t>Single</a:t>
            </a:r>
            <a:r>
              <a:rPr lang="en">
                <a:solidFill>
                  <a:srgbClr val="0C4C9F"/>
                </a:solidFill>
                <a:latin typeface="Poppins"/>
                <a:ea typeface="Poppins"/>
                <a:cs typeface="Poppins"/>
                <a:sym typeface="Poppins"/>
              </a:rPr>
              <a:t>-Agent</a:t>
            </a:r>
            <a:endParaRPr>
              <a:solidFill>
                <a:srgbClr val="0C4C9F"/>
              </a:solidFill>
              <a:latin typeface="Poppins"/>
              <a:ea typeface="Poppins"/>
              <a:cs typeface="Poppins"/>
              <a:sym typeface="Poppins"/>
            </a:endParaRPr>
          </a:p>
          <a:p>
            <a:pPr indent="0" lvl="0" marL="0" rtl="0" algn="ctr">
              <a:lnSpc>
                <a:spcPct val="115000"/>
              </a:lnSpc>
              <a:spcBef>
                <a:spcPts val="1000"/>
              </a:spcBef>
              <a:spcAft>
                <a:spcPts val="1000"/>
              </a:spcAft>
              <a:buNone/>
            </a:pPr>
            <a:r>
              <a:rPr b="1" lang="en">
                <a:solidFill>
                  <a:srgbClr val="0C4C9F"/>
                </a:solidFill>
                <a:latin typeface="Poppins"/>
                <a:ea typeface="Poppins"/>
                <a:cs typeface="Poppins"/>
                <a:sym typeface="Poppins"/>
              </a:rPr>
              <a:t>Loss</a:t>
            </a:r>
            <a:r>
              <a:rPr lang="en">
                <a:solidFill>
                  <a:srgbClr val="0C4C9F"/>
                </a:solidFill>
                <a:latin typeface="Poppins"/>
                <a:ea typeface="Poppins"/>
                <a:cs typeface="Poppins"/>
                <a:sym typeface="Poppins"/>
              </a:rPr>
              <a:t> Based on </a:t>
            </a:r>
            <a:r>
              <a:rPr b="1" lang="en">
                <a:solidFill>
                  <a:srgbClr val="0C4C9F"/>
                </a:solidFill>
                <a:latin typeface="Poppins"/>
                <a:ea typeface="Poppins"/>
                <a:cs typeface="Poppins"/>
                <a:sym typeface="Poppins"/>
              </a:rPr>
              <a:t>Total </a:t>
            </a:r>
            <a:r>
              <a:rPr lang="en">
                <a:solidFill>
                  <a:srgbClr val="0C4C9F"/>
                </a:solidFill>
                <a:latin typeface="Poppins"/>
                <a:ea typeface="Poppins"/>
                <a:cs typeface="Poppins"/>
                <a:sym typeface="Poppins"/>
              </a:rPr>
              <a:t>Performance</a:t>
            </a:r>
            <a:endParaRPr>
              <a:solidFill>
                <a:srgbClr val="0C4C9F"/>
              </a:solidFill>
              <a:latin typeface="Poppins"/>
              <a:ea typeface="Poppins"/>
              <a:cs typeface="Poppins"/>
              <a:sym typeface="Poppins"/>
            </a:endParaRPr>
          </a:p>
        </p:txBody>
      </p:sp>
      <p:sp>
        <p:nvSpPr>
          <p:cNvPr id="413" name="Google Shape;413;p24"/>
          <p:cNvSpPr txBox="1"/>
          <p:nvPr/>
        </p:nvSpPr>
        <p:spPr>
          <a:xfrm>
            <a:off x="6703750" y="1723950"/>
            <a:ext cx="2317500" cy="23259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1000"/>
              </a:spcBef>
              <a:spcAft>
                <a:spcPts val="0"/>
              </a:spcAft>
              <a:buNone/>
            </a:pPr>
            <a:r>
              <a:rPr b="1" lang="en">
                <a:solidFill>
                  <a:srgbClr val="0C4C9F"/>
                </a:solidFill>
                <a:latin typeface="Poppins"/>
                <a:ea typeface="Poppins"/>
                <a:cs typeface="Poppins"/>
                <a:sym typeface="Poppins"/>
              </a:rPr>
              <a:t>Distributed</a:t>
            </a:r>
            <a:r>
              <a:rPr lang="en">
                <a:solidFill>
                  <a:srgbClr val="0C4C9F"/>
                </a:solidFill>
                <a:latin typeface="Poppins"/>
                <a:ea typeface="Poppins"/>
                <a:cs typeface="Poppins"/>
                <a:sym typeface="Poppins"/>
              </a:rPr>
              <a:t> Rewards</a:t>
            </a:r>
            <a:endParaRPr>
              <a:solidFill>
                <a:srgbClr val="0C4C9F"/>
              </a:solidFill>
              <a:latin typeface="Poppins"/>
              <a:ea typeface="Poppins"/>
              <a:cs typeface="Poppins"/>
              <a:sym typeface="Poppins"/>
            </a:endParaRPr>
          </a:p>
          <a:p>
            <a:pPr indent="0" lvl="0" marL="0" rtl="0" algn="ctr">
              <a:lnSpc>
                <a:spcPct val="200000"/>
              </a:lnSpc>
              <a:spcBef>
                <a:spcPts val="1000"/>
              </a:spcBef>
              <a:spcAft>
                <a:spcPts val="0"/>
              </a:spcAft>
              <a:buNone/>
            </a:pPr>
            <a:r>
              <a:rPr lang="en">
                <a:solidFill>
                  <a:srgbClr val="0C4C9F"/>
                </a:solidFill>
                <a:latin typeface="Poppins"/>
                <a:ea typeface="Poppins"/>
                <a:cs typeface="Poppins"/>
                <a:sym typeface="Poppins"/>
              </a:rPr>
              <a:t>Trajectory </a:t>
            </a:r>
            <a:r>
              <a:rPr b="1" lang="en">
                <a:solidFill>
                  <a:srgbClr val="0C4C9F"/>
                </a:solidFill>
                <a:latin typeface="Poppins"/>
                <a:ea typeface="Poppins"/>
                <a:cs typeface="Poppins"/>
                <a:sym typeface="Poppins"/>
              </a:rPr>
              <a:t>per Entity</a:t>
            </a:r>
            <a:endParaRPr b="1">
              <a:solidFill>
                <a:srgbClr val="0C4C9F"/>
              </a:solidFill>
              <a:latin typeface="Poppins"/>
              <a:ea typeface="Poppins"/>
              <a:cs typeface="Poppins"/>
              <a:sym typeface="Poppins"/>
            </a:endParaRPr>
          </a:p>
          <a:p>
            <a:pPr indent="0" lvl="0" marL="0" rtl="0" algn="ctr">
              <a:lnSpc>
                <a:spcPct val="200000"/>
              </a:lnSpc>
              <a:spcBef>
                <a:spcPts val="1000"/>
              </a:spcBef>
              <a:spcAft>
                <a:spcPts val="0"/>
              </a:spcAft>
              <a:buNone/>
            </a:pPr>
            <a:r>
              <a:rPr b="1" lang="en">
                <a:solidFill>
                  <a:srgbClr val="0C4C9F"/>
                </a:solidFill>
                <a:latin typeface="Poppins"/>
                <a:ea typeface="Poppins"/>
                <a:cs typeface="Poppins"/>
                <a:sym typeface="Poppins"/>
              </a:rPr>
              <a:t>Multi</a:t>
            </a:r>
            <a:r>
              <a:rPr lang="en">
                <a:solidFill>
                  <a:srgbClr val="0C4C9F"/>
                </a:solidFill>
                <a:latin typeface="Poppins"/>
                <a:ea typeface="Poppins"/>
                <a:cs typeface="Poppins"/>
                <a:sym typeface="Poppins"/>
              </a:rPr>
              <a:t>-Agent</a:t>
            </a:r>
            <a:endParaRPr>
              <a:solidFill>
                <a:srgbClr val="0C4C9F"/>
              </a:solidFill>
              <a:latin typeface="Poppins"/>
              <a:ea typeface="Poppins"/>
              <a:cs typeface="Poppins"/>
              <a:sym typeface="Poppins"/>
            </a:endParaRPr>
          </a:p>
          <a:p>
            <a:pPr indent="0" lvl="0" marL="0" rtl="0" algn="ctr">
              <a:lnSpc>
                <a:spcPct val="115000"/>
              </a:lnSpc>
              <a:spcBef>
                <a:spcPts val="1000"/>
              </a:spcBef>
              <a:spcAft>
                <a:spcPts val="1000"/>
              </a:spcAft>
              <a:buNone/>
            </a:pPr>
            <a:r>
              <a:rPr b="1" lang="en">
                <a:solidFill>
                  <a:srgbClr val="0C4C9F"/>
                </a:solidFill>
                <a:latin typeface="Poppins"/>
                <a:ea typeface="Poppins"/>
                <a:cs typeface="Poppins"/>
                <a:sym typeface="Poppins"/>
              </a:rPr>
              <a:t>Loss</a:t>
            </a:r>
            <a:r>
              <a:rPr lang="en">
                <a:solidFill>
                  <a:srgbClr val="0C4C9F"/>
                </a:solidFill>
                <a:latin typeface="Poppins"/>
                <a:ea typeface="Poppins"/>
                <a:cs typeface="Poppins"/>
                <a:sym typeface="Poppins"/>
              </a:rPr>
              <a:t> Based on </a:t>
            </a:r>
            <a:r>
              <a:rPr b="1" lang="en">
                <a:solidFill>
                  <a:srgbClr val="0C4C9F"/>
                </a:solidFill>
                <a:latin typeface="Poppins"/>
                <a:ea typeface="Poppins"/>
                <a:cs typeface="Poppins"/>
                <a:sym typeface="Poppins"/>
              </a:rPr>
              <a:t>Individual</a:t>
            </a:r>
            <a:r>
              <a:rPr lang="en">
                <a:solidFill>
                  <a:srgbClr val="0C4C9F"/>
                </a:solidFill>
                <a:latin typeface="Poppins"/>
                <a:ea typeface="Poppins"/>
                <a:cs typeface="Poppins"/>
                <a:sym typeface="Poppins"/>
              </a:rPr>
              <a:t> Performance</a:t>
            </a:r>
            <a:endParaRPr>
              <a:solidFill>
                <a:srgbClr val="0C4C9F"/>
              </a:solidFill>
              <a:latin typeface="Poppins"/>
              <a:ea typeface="Poppins"/>
              <a:cs typeface="Poppins"/>
              <a:sym typeface="Poppins"/>
            </a:endParaRPr>
          </a:p>
        </p:txBody>
      </p:sp>
      <p:grpSp>
        <p:nvGrpSpPr>
          <p:cNvPr id="414" name="Google Shape;414;p24"/>
          <p:cNvGrpSpPr/>
          <p:nvPr/>
        </p:nvGrpSpPr>
        <p:grpSpPr>
          <a:xfrm>
            <a:off x="1180400" y="155975"/>
            <a:ext cx="7274100" cy="646500"/>
            <a:chOff x="1175975" y="184625"/>
            <a:chExt cx="7274100" cy="646500"/>
          </a:xfrm>
        </p:grpSpPr>
        <p:sp>
          <p:nvSpPr>
            <p:cNvPr id="415" name="Google Shape;415;p24"/>
            <p:cNvSpPr txBox="1"/>
            <p:nvPr/>
          </p:nvSpPr>
          <p:spPr>
            <a:xfrm>
              <a:off x="1175975" y="184625"/>
              <a:ext cx="72741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3000">
                  <a:solidFill>
                    <a:srgbClr val="0C4C9F"/>
                  </a:solidFill>
                  <a:latin typeface="Poppins"/>
                  <a:ea typeface="Poppins"/>
                  <a:cs typeface="Poppins"/>
                  <a:sym typeface="Poppins"/>
                </a:rPr>
                <a:t>Trajectory </a:t>
              </a:r>
              <a:r>
                <a:rPr b="1" lang="en" sz="3000">
                  <a:solidFill>
                    <a:srgbClr val="0C4C9F"/>
                  </a:solidFill>
                  <a:latin typeface="Poppins"/>
                  <a:ea typeface="Poppins"/>
                  <a:cs typeface="Poppins"/>
                  <a:sym typeface="Poppins"/>
                </a:rPr>
                <a:t>Separation</a:t>
              </a:r>
              <a:endParaRPr b="1" sz="1300">
                <a:solidFill>
                  <a:srgbClr val="0C4C9F"/>
                </a:solidFill>
                <a:latin typeface="Poppins"/>
                <a:ea typeface="Poppins"/>
                <a:cs typeface="Poppins"/>
                <a:sym typeface="Poppins"/>
              </a:endParaRPr>
            </a:p>
          </p:txBody>
        </p:sp>
        <p:sp>
          <p:nvSpPr>
            <p:cNvPr id="416" name="Google Shape;416;p24"/>
            <p:cNvSpPr txBox="1"/>
            <p:nvPr/>
          </p:nvSpPr>
          <p:spPr>
            <a:xfrm>
              <a:off x="2142600" y="184625"/>
              <a:ext cx="557700" cy="6465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22BECF"/>
                  </a:solidFill>
                  <a:latin typeface="Poppins"/>
                  <a:ea typeface="Poppins"/>
                  <a:cs typeface="Poppins"/>
                  <a:sym typeface="Poppins"/>
                </a:rPr>
                <a:t>3.</a:t>
              </a:r>
              <a:endParaRPr b="1" sz="3000">
                <a:solidFill>
                  <a:srgbClr val="22BECF"/>
                </a:solidFill>
              </a:endParaRPr>
            </a:p>
          </p:txBody>
        </p:sp>
      </p:grpSp>
      <p:sp>
        <p:nvSpPr>
          <p:cNvPr id="409" name="Google Shape;409;p24"/>
          <p:cNvSpPr txBox="1"/>
          <p:nvPr/>
        </p:nvSpPr>
        <p:spPr>
          <a:xfrm>
            <a:off x="2608925" y="678663"/>
            <a:ext cx="3926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Better Reward Assignment</a:t>
            </a:r>
            <a:endParaRPr sz="100"/>
          </a:p>
        </p:txBody>
      </p:sp>
      <p:sp>
        <p:nvSpPr>
          <p:cNvPr id="417" name="Google Shape;417;p24"/>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Methods - </a:t>
            </a:r>
            <a:r>
              <a:rPr b="1" lang="en" sz="1100">
                <a:solidFill>
                  <a:srgbClr val="22BECF"/>
                </a:solidFill>
                <a:latin typeface="Poppins"/>
                <a:ea typeface="Poppins"/>
                <a:cs typeface="Poppins"/>
                <a:sym typeface="Poppins"/>
              </a:rPr>
              <a:t>3.</a:t>
            </a:r>
            <a:r>
              <a:rPr b="1" lang="en" sz="1100">
                <a:solidFill>
                  <a:srgbClr val="CA5F38"/>
                </a:solidFill>
                <a:latin typeface="Poppins"/>
                <a:ea typeface="Poppins"/>
                <a:cs typeface="Poppins"/>
                <a:sym typeface="Poppins"/>
              </a:rPr>
              <a:t> </a:t>
            </a:r>
            <a:r>
              <a:rPr lang="en" sz="1100">
                <a:solidFill>
                  <a:srgbClr val="0C4C9F"/>
                </a:solidFill>
                <a:latin typeface="Poppins"/>
                <a:ea typeface="Poppins"/>
                <a:cs typeface="Poppins"/>
                <a:sym typeface="Poppins"/>
              </a:rPr>
              <a:t>(Hybrid)</a:t>
            </a:r>
            <a:endParaRPr sz="1100">
              <a:solidFill>
                <a:srgbClr val="0C4C9F"/>
              </a:solidFill>
              <a:latin typeface="Poppins"/>
              <a:ea typeface="Poppins"/>
              <a:cs typeface="Poppins"/>
              <a:sym typeface="Poppins"/>
            </a:endParaRPr>
          </a:p>
        </p:txBody>
      </p:sp>
      <p:pic>
        <p:nvPicPr>
          <p:cNvPr id="418" name="Google Shape;418;p24"/>
          <p:cNvPicPr preferRelativeResize="0"/>
          <p:nvPr/>
        </p:nvPicPr>
        <p:blipFill rotWithShape="1">
          <a:blip r:embed="rId5">
            <a:alphaModFix/>
          </a:blip>
          <a:srcRect b="377" l="0" r="0" t="367"/>
          <a:stretch/>
        </p:blipFill>
        <p:spPr>
          <a:xfrm>
            <a:off x="470850" y="2814600"/>
            <a:ext cx="1880750" cy="1536708"/>
          </a:xfrm>
          <a:prstGeom prst="rect">
            <a:avLst/>
          </a:prstGeom>
          <a:noFill/>
          <a:ln>
            <a:noFill/>
          </a:ln>
        </p:spPr>
      </p:pic>
      <p:pic>
        <p:nvPicPr>
          <p:cNvPr id="419" name="Google Shape;419;p24"/>
          <p:cNvPicPr preferRelativeResize="0"/>
          <p:nvPr/>
        </p:nvPicPr>
        <p:blipFill rotWithShape="1">
          <a:blip r:embed="rId6">
            <a:alphaModFix/>
          </a:blip>
          <a:srcRect b="377" l="0" r="0" t="367"/>
          <a:stretch/>
        </p:blipFill>
        <p:spPr>
          <a:xfrm>
            <a:off x="509350" y="1452974"/>
            <a:ext cx="1842250" cy="1505249"/>
          </a:xfrm>
          <a:prstGeom prst="rect">
            <a:avLst/>
          </a:prstGeom>
          <a:noFill/>
          <a:ln>
            <a:noFill/>
          </a:ln>
        </p:spPr>
      </p:pic>
      <p:sp>
        <p:nvSpPr>
          <p:cNvPr id="420" name="Google Shape;420;p24"/>
          <p:cNvSpPr txBox="1"/>
          <p:nvPr/>
        </p:nvSpPr>
        <p:spPr>
          <a:xfrm>
            <a:off x="1265625" y="2274250"/>
            <a:ext cx="604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rgbClr val="0C4C9F"/>
                </a:solidFill>
                <a:latin typeface="Poppins"/>
                <a:ea typeface="Poppins"/>
                <a:cs typeface="Poppins"/>
                <a:sym typeface="Poppins"/>
              </a:rPr>
              <a:t>Composite</a:t>
            </a:r>
            <a:br>
              <a:rPr b="1" lang="en" sz="800">
                <a:solidFill>
                  <a:srgbClr val="0C4C9F"/>
                </a:solidFill>
                <a:latin typeface="Poppins"/>
                <a:ea typeface="Poppins"/>
                <a:cs typeface="Poppins"/>
                <a:sym typeface="Poppins"/>
              </a:rPr>
            </a:br>
            <a:r>
              <a:rPr b="1" lang="en" sz="800">
                <a:solidFill>
                  <a:srgbClr val="0C4C9F"/>
                </a:solidFill>
                <a:latin typeface="Poppins"/>
                <a:ea typeface="Poppins"/>
                <a:cs typeface="Poppins"/>
                <a:sym typeface="Poppins"/>
              </a:rPr>
              <a:t>Action</a:t>
            </a:r>
            <a:endParaRPr b="1" sz="800">
              <a:solidFill>
                <a:srgbClr val="0C4C9F"/>
              </a:solidFill>
              <a:latin typeface="Poppins"/>
              <a:ea typeface="Poppins"/>
              <a:cs typeface="Poppins"/>
              <a:sym typeface="Poppins"/>
            </a:endParaRPr>
          </a:p>
        </p:txBody>
      </p:sp>
      <p:sp>
        <p:nvSpPr>
          <p:cNvPr id="421" name="Google Shape;421;p24"/>
          <p:cNvSpPr txBox="1"/>
          <p:nvPr/>
        </p:nvSpPr>
        <p:spPr>
          <a:xfrm>
            <a:off x="1933300" y="2286188"/>
            <a:ext cx="604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rgbClr val="C95F38"/>
                </a:solidFill>
                <a:latin typeface="Poppins"/>
                <a:ea typeface="Poppins"/>
                <a:cs typeface="Poppins"/>
                <a:sym typeface="Poppins"/>
              </a:rPr>
              <a:t>Reward</a:t>
            </a:r>
            <a:endParaRPr b="1" sz="800">
              <a:solidFill>
                <a:srgbClr val="C95F38"/>
              </a:solidFill>
              <a:latin typeface="Poppins"/>
              <a:ea typeface="Poppins"/>
              <a:cs typeface="Poppins"/>
              <a:sym typeface="Poppins"/>
            </a:endParaRPr>
          </a:p>
        </p:txBody>
      </p:sp>
      <p:sp>
        <p:nvSpPr>
          <p:cNvPr id="422" name="Google Shape;422;p24"/>
          <p:cNvSpPr txBox="1"/>
          <p:nvPr/>
        </p:nvSpPr>
        <p:spPr>
          <a:xfrm>
            <a:off x="1933300" y="3652700"/>
            <a:ext cx="604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rgbClr val="C95F38"/>
                </a:solidFill>
                <a:latin typeface="Poppins"/>
                <a:ea typeface="Poppins"/>
                <a:cs typeface="Poppins"/>
                <a:sym typeface="Poppins"/>
              </a:rPr>
              <a:t>Loss</a:t>
            </a:r>
            <a:endParaRPr b="1" sz="800">
              <a:solidFill>
                <a:srgbClr val="C95F38"/>
              </a:solidFill>
              <a:latin typeface="Poppins"/>
              <a:ea typeface="Poppins"/>
              <a:cs typeface="Poppins"/>
              <a:sym typeface="Poppins"/>
            </a:endParaRPr>
          </a:p>
        </p:txBody>
      </p:sp>
      <p:sp>
        <p:nvSpPr>
          <p:cNvPr id="423" name="Google Shape;423;p24"/>
          <p:cNvSpPr txBox="1"/>
          <p:nvPr/>
        </p:nvSpPr>
        <p:spPr>
          <a:xfrm>
            <a:off x="1217000" y="3217225"/>
            <a:ext cx="604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rgbClr val="C95F38"/>
                </a:solidFill>
                <a:latin typeface="Poppins"/>
                <a:ea typeface="Poppins"/>
                <a:cs typeface="Poppins"/>
                <a:sym typeface="Poppins"/>
              </a:rPr>
              <a:t>Gradients</a:t>
            </a:r>
            <a:endParaRPr b="1" sz="800">
              <a:solidFill>
                <a:srgbClr val="C95F38"/>
              </a:solidFill>
              <a:latin typeface="Poppins"/>
              <a:ea typeface="Poppins"/>
              <a:cs typeface="Poppins"/>
              <a:sym typeface="Poppins"/>
            </a:endParaRPr>
          </a:p>
        </p:txBody>
      </p:sp>
      <p:pic>
        <p:nvPicPr>
          <p:cNvPr id="424" name="Google Shape;424;p24"/>
          <p:cNvPicPr preferRelativeResize="0"/>
          <p:nvPr/>
        </p:nvPicPr>
        <p:blipFill rotWithShape="1">
          <a:blip r:embed="rId7">
            <a:alphaModFix/>
          </a:blip>
          <a:srcRect b="139" l="0" r="0" t="139"/>
          <a:stretch/>
        </p:blipFill>
        <p:spPr>
          <a:xfrm>
            <a:off x="4738050" y="1452975"/>
            <a:ext cx="1837943" cy="1508760"/>
          </a:xfrm>
          <a:prstGeom prst="rect">
            <a:avLst/>
          </a:prstGeom>
          <a:noFill/>
          <a:ln>
            <a:noFill/>
          </a:ln>
        </p:spPr>
      </p:pic>
      <p:sp>
        <p:nvSpPr>
          <p:cNvPr id="425" name="Google Shape;425;p24"/>
          <p:cNvSpPr txBox="1"/>
          <p:nvPr/>
        </p:nvSpPr>
        <p:spPr>
          <a:xfrm>
            <a:off x="5504350" y="2532500"/>
            <a:ext cx="604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rgbClr val="0C4C9F"/>
                </a:solidFill>
                <a:latin typeface="Poppins"/>
                <a:ea typeface="Poppins"/>
                <a:cs typeface="Poppins"/>
                <a:sym typeface="Poppins"/>
              </a:rPr>
              <a:t>Actions</a:t>
            </a:r>
            <a:endParaRPr b="1" sz="800">
              <a:solidFill>
                <a:srgbClr val="0C4C9F"/>
              </a:solidFill>
              <a:latin typeface="Poppins"/>
              <a:ea typeface="Poppins"/>
              <a:cs typeface="Poppins"/>
              <a:sym typeface="Poppins"/>
            </a:endParaRPr>
          </a:p>
        </p:txBody>
      </p:sp>
      <p:sp>
        <p:nvSpPr>
          <p:cNvPr id="426" name="Google Shape;426;p24"/>
          <p:cNvSpPr txBox="1"/>
          <p:nvPr/>
        </p:nvSpPr>
        <p:spPr>
          <a:xfrm>
            <a:off x="6171475" y="2532488"/>
            <a:ext cx="604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rgbClr val="C95F38"/>
                </a:solidFill>
                <a:latin typeface="Poppins"/>
                <a:ea typeface="Poppins"/>
                <a:cs typeface="Poppins"/>
                <a:sym typeface="Poppins"/>
              </a:rPr>
              <a:t>Rewards</a:t>
            </a:r>
            <a:endParaRPr b="1" sz="800">
              <a:solidFill>
                <a:srgbClr val="C95F38"/>
              </a:solidFill>
              <a:latin typeface="Poppins"/>
              <a:ea typeface="Poppins"/>
              <a:cs typeface="Poppins"/>
              <a:sym typeface="Poppins"/>
            </a:endParaRPr>
          </a:p>
        </p:txBody>
      </p:sp>
      <p:pic>
        <p:nvPicPr>
          <p:cNvPr id="427" name="Google Shape;427;p24"/>
          <p:cNvPicPr preferRelativeResize="0"/>
          <p:nvPr/>
        </p:nvPicPr>
        <p:blipFill rotWithShape="1">
          <a:blip r:embed="rId8">
            <a:alphaModFix/>
          </a:blip>
          <a:srcRect b="139" l="0" r="0" t="139"/>
          <a:stretch/>
        </p:blipFill>
        <p:spPr>
          <a:xfrm>
            <a:off x="4663440" y="2810256"/>
            <a:ext cx="1837943" cy="1508760"/>
          </a:xfrm>
          <a:prstGeom prst="rect">
            <a:avLst/>
          </a:prstGeom>
          <a:noFill/>
          <a:ln>
            <a:noFill/>
          </a:ln>
        </p:spPr>
      </p:pic>
      <p:sp>
        <p:nvSpPr>
          <p:cNvPr id="428" name="Google Shape;428;p24"/>
          <p:cNvSpPr txBox="1"/>
          <p:nvPr/>
        </p:nvSpPr>
        <p:spPr>
          <a:xfrm>
            <a:off x="5240550" y="3832431"/>
            <a:ext cx="604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rgbClr val="C95F38"/>
                </a:solidFill>
                <a:latin typeface="Poppins"/>
                <a:ea typeface="Poppins"/>
                <a:cs typeface="Poppins"/>
                <a:sym typeface="Poppins"/>
              </a:rPr>
              <a:t>Gradients</a:t>
            </a:r>
            <a:endParaRPr b="1" sz="800">
              <a:solidFill>
                <a:srgbClr val="C95F38"/>
              </a:solidFill>
              <a:latin typeface="Poppins"/>
              <a:ea typeface="Poppins"/>
              <a:cs typeface="Poppins"/>
              <a:sym typeface="Poppins"/>
            </a:endParaRPr>
          </a:p>
        </p:txBody>
      </p:sp>
      <p:sp>
        <p:nvSpPr>
          <p:cNvPr id="429" name="Google Shape;429;p24"/>
          <p:cNvSpPr txBox="1"/>
          <p:nvPr/>
        </p:nvSpPr>
        <p:spPr>
          <a:xfrm>
            <a:off x="6099550" y="3891594"/>
            <a:ext cx="604200" cy="24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rgbClr val="C95F38"/>
                </a:solidFill>
                <a:latin typeface="Poppins"/>
                <a:ea typeface="Poppins"/>
                <a:cs typeface="Poppins"/>
                <a:sym typeface="Poppins"/>
              </a:rPr>
              <a:t>Loss</a:t>
            </a:r>
            <a:endParaRPr b="1" sz="800">
              <a:solidFill>
                <a:srgbClr val="C95F38"/>
              </a:solidFill>
              <a:latin typeface="Poppins"/>
              <a:ea typeface="Poppins"/>
              <a:cs typeface="Poppins"/>
              <a:sym typeface="Poppins"/>
            </a:endParaRPr>
          </a:p>
        </p:txBody>
      </p:sp>
      <p:pic>
        <p:nvPicPr>
          <p:cNvPr id="430" name="Google Shape;430;p24"/>
          <p:cNvPicPr preferRelativeResize="0"/>
          <p:nvPr/>
        </p:nvPicPr>
        <p:blipFill>
          <a:blip r:embed="rId9">
            <a:alphaModFix/>
          </a:blip>
          <a:stretch>
            <a:fillRect/>
          </a:stretch>
        </p:blipFill>
        <p:spPr>
          <a:xfrm>
            <a:off x="182880" y="237744"/>
            <a:ext cx="1730500" cy="560350"/>
          </a:xfrm>
          <a:prstGeom prst="rect">
            <a:avLst/>
          </a:prstGeom>
          <a:noFill/>
          <a:ln>
            <a:noFill/>
          </a:ln>
        </p:spPr>
      </p:pic>
      <p:pic>
        <p:nvPicPr>
          <p:cNvPr id="431" name="Google Shape;431;p24"/>
          <p:cNvPicPr preferRelativeResize="0"/>
          <p:nvPr/>
        </p:nvPicPr>
        <p:blipFill rotWithShape="1">
          <a:blip r:embed="rId10">
            <a:alphaModFix/>
          </a:blip>
          <a:srcRect b="0" l="0" r="0" t="0"/>
          <a:stretch/>
        </p:blipFill>
        <p:spPr>
          <a:xfrm>
            <a:off x="7235575" y="237744"/>
            <a:ext cx="1730500" cy="560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435" name="Shape 435"/>
        <p:cNvGrpSpPr/>
        <p:nvPr/>
      </p:nvGrpSpPr>
      <p:grpSpPr>
        <a:xfrm>
          <a:off x="0" y="0"/>
          <a:ext cx="0" cy="0"/>
          <a:chOff x="0" y="0"/>
          <a:chExt cx="0" cy="0"/>
        </a:xfrm>
      </p:grpSpPr>
      <p:grpSp>
        <p:nvGrpSpPr>
          <p:cNvPr id="436" name="Google Shape;436;p25"/>
          <p:cNvGrpSpPr/>
          <p:nvPr/>
        </p:nvGrpSpPr>
        <p:grpSpPr>
          <a:xfrm>
            <a:off x="267656" y="1291105"/>
            <a:ext cx="4228978" cy="2868479"/>
            <a:chOff x="267656" y="1291105"/>
            <a:chExt cx="4228978" cy="2868479"/>
          </a:xfrm>
        </p:grpSpPr>
        <p:pic>
          <p:nvPicPr>
            <p:cNvPr id="437" name="Google Shape;437;p25" title="Chart"/>
            <p:cNvPicPr preferRelativeResize="0"/>
            <p:nvPr/>
          </p:nvPicPr>
          <p:blipFill>
            <a:blip r:embed="rId3">
              <a:alphaModFix/>
            </a:blip>
            <a:stretch>
              <a:fillRect/>
            </a:stretch>
          </p:blipFill>
          <p:spPr>
            <a:xfrm>
              <a:off x="267968" y="1291371"/>
              <a:ext cx="4228666" cy="2868212"/>
            </a:xfrm>
            <a:prstGeom prst="rect">
              <a:avLst/>
            </a:prstGeom>
            <a:noFill/>
            <a:ln>
              <a:noFill/>
            </a:ln>
          </p:spPr>
        </p:pic>
        <p:pic>
          <p:nvPicPr>
            <p:cNvPr id="438" name="Google Shape;438;p25" title="Chart"/>
            <p:cNvPicPr preferRelativeResize="0"/>
            <p:nvPr/>
          </p:nvPicPr>
          <p:blipFill>
            <a:blip r:embed="rId4">
              <a:alphaModFix/>
            </a:blip>
            <a:stretch>
              <a:fillRect/>
            </a:stretch>
          </p:blipFill>
          <p:spPr>
            <a:xfrm>
              <a:off x="267656" y="1291105"/>
              <a:ext cx="4228616" cy="2868199"/>
            </a:xfrm>
            <a:prstGeom prst="rect">
              <a:avLst/>
            </a:prstGeom>
            <a:noFill/>
            <a:ln>
              <a:noFill/>
            </a:ln>
          </p:spPr>
        </p:pic>
        <p:pic>
          <p:nvPicPr>
            <p:cNvPr id="439" name="Google Shape;439;p25" title="Chart"/>
            <p:cNvPicPr preferRelativeResize="0"/>
            <p:nvPr/>
          </p:nvPicPr>
          <p:blipFill>
            <a:blip r:embed="rId5">
              <a:alphaModFix/>
            </a:blip>
            <a:stretch>
              <a:fillRect/>
            </a:stretch>
          </p:blipFill>
          <p:spPr>
            <a:xfrm>
              <a:off x="267736" y="1291157"/>
              <a:ext cx="4228698" cy="2868233"/>
            </a:xfrm>
            <a:prstGeom prst="rect">
              <a:avLst/>
            </a:prstGeom>
            <a:noFill/>
            <a:ln>
              <a:noFill/>
            </a:ln>
          </p:spPr>
        </p:pic>
      </p:grpSp>
      <p:sp>
        <p:nvSpPr>
          <p:cNvPr id="440" name="Google Shape;440;p25"/>
          <p:cNvSpPr txBox="1"/>
          <p:nvPr/>
        </p:nvSpPr>
        <p:spPr>
          <a:xfrm>
            <a:off x="330350" y="179575"/>
            <a:ext cx="84834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3000">
                <a:solidFill>
                  <a:srgbClr val="0C4C9F"/>
                </a:solidFill>
                <a:latin typeface="Poppins"/>
                <a:ea typeface="Poppins"/>
                <a:cs typeface="Poppins"/>
                <a:sym typeface="Poppins"/>
              </a:rPr>
              <a:t>Trajectory</a:t>
            </a:r>
            <a:r>
              <a:rPr b="1" lang="en" sz="3000">
                <a:solidFill>
                  <a:srgbClr val="0C4C9F"/>
                </a:solidFill>
                <a:latin typeface="Poppins"/>
                <a:ea typeface="Poppins"/>
                <a:cs typeface="Poppins"/>
                <a:sym typeface="Poppins"/>
              </a:rPr>
              <a:t> Separation</a:t>
            </a:r>
            <a:r>
              <a:rPr lang="en" sz="3000">
                <a:solidFill>
                  <a:srgbClr val="0C4C9F"/>
                </a:solidFill>
                <a:latin typeface="Poppins"/>
                <a:ea typeface="Poppins"/>
                <a:cs typeface="Poppins"/>
                <a:sym typeface="Poppins"/>
              </a:rPr>
              <a:t> Results</a:t>
            </a:r>
            <a:endParaRPr sz="1300">
              <a:solidFill>
                <a:srgbClr val="0C4C9F"/>
              </a:solidFill>
              <a:latin typeface="Poppins"/>
              <a:ea typeface="Poppins"/>
              <a:cs typeface="Poppins"/>
              <a:sym typeface="Poppins"/>
            </a:endParaRPr>
          </a:p>
        </p:txBody>
      </p:sp>
      <p:sp>
        <p:nvSpPr>
          <p:cNvPr id="441" name="Google Shape;441;p25"/>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Results - </a:t>
            </a:r>
            <a:r>
              <a:rPr b="1" lang="en" sz="1100">
                <a:solidFill>
                  <a:srgbClr val="22BECF"/>
                </a:solidFill>
                <a:latin typeface="Poppins"/>
                <a:ea typeface="Poppins"/>
                <a:cs typeface="Poppins"/>
                <a:sym typeface="Poppins"/>
              </a:rPr>
              <a:t>3. </a:t>
            </a:r>
            <a:r>
              <a:rPr lang="en" sz="1100">
                <a:solidFill>
                  <a:srgbClr val="0C4C9F"/>
                </a:solidFill>
                <a:latin typeface="Poppins"/>
                <a:ea typeface="Poppins"/>
                <a:cs typeface="Poppins"/>
                <a:sym typeface="Poppins"/>
              </a:rPr>
              <a:t>(Hybrid)</a:t>
            </a:r>
            <a:endParaRPr sz="1100">
              <a:solidFill>
                <a:srgbClr val="0C4C9F"/>
              </a:solidFill>
              <a:latin typeface="Poppins"/>
              <a:ea typeface="Poppins"/>
              <a:cs typeface="Poppins"/>
              <a:sym typeface="Poppins"/>
            </a:endParaRPr>
          </a:p>
        </p:txBody>
      </p:sp>
      <p:sp>
        <p:nvSpPr>
          <p:cNvPr id="442" name="Google Shape;442;p25"/>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12</a:t>
            </a:r>
            <a:r>
              <a:rPr lang="en" sz="1100">
                <a:solidFill>
                  <a:srgbClr val="0C4C9F"/>
                </a:solidFill>
                <a:latin typeface="Poppins"/>
                <a:ea typeface="Poppins"/>
                <a:cs typeface="Poppins"/>
                <a:sym typeface="Poppins"/>
              </a:rPr>
              <a:t>/</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443" name="Google Shape;443;p25"/>
          <p:cNvPicPr preferRelativeResize="0"/>
          <p:nvPr/>
        </p:nvPicPr>
        <p:blipFill>
          <a:blip r:embed="rId6">
            <a:alphaModFix/>
          </a:blip>
          <a:stretch>
            <a:fillRect/>
          </a:stretch>
        </p:blipFill>
        <p:spPr>
          <a:xfrm>
            <a:off x="7624875" y="4569303"/>
            <a:ext cx="460558" cy="477450"/>
          </a:xfrm>
          <a:prstGeom prst="rect">
            <a:avLst/>
          </a:prstGeom>
          <a:noFill/>
          <a:ln>
            <a:noFill/>
          </a:ln>
        </p:spPr>
      </p:pic>
      <p:pic>
        <p:nvPicPr>
          <p:cNvPr id="444" name="Google Shape;444;p25"/>
          <p:cNvPicPr preferRelativeResize="0"/>
          <p:nvPr/>
        </p:nvPicPr>
        <p:blipFill rotWithShape="1">
          <a:blip r:embed="rId7">
            <a:alphaModFix/>
          </a:blip>
          <a:srcRect b="49091" l="0" r="0" t="0"/>
          <a:stretch/>
        </p:blipFill>
        <p:spPr>
          <a:xfrm>
            <a:off x="8171563" y="4569300"/>
            <a:ext cx="594375" cy="477450"/>
          </a:xfrm>
          <a:prstGeom prst="rect">
            <a:avLst/>
          </a:prstGeom>
          <a:noFill/>
          <a:ln>
            <a:noFill/>
          </a:ln>
        </p:spPr>
      </p:pic>
      <p:cxnSp>
        <p:nvCxnSpPr>
          <p:cNvPr id="445" name="Google Shape;445;p25"/>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446" name="Google Shape;446;p25"/>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cxnSp>
        <p:nvCxnSpPr>
          <p:cNvPr id="447" name="Google Shape;447;p25"/>
          <p:cNvCxnSpPr/>
          <p:nvPr/>
        </p:nvCxnSpPr>
        <p:spPr>
          <a:xfrm rot="10800000">
            <a:off x="4568975" y="922550"/>
            <a:ext cx="0" cy="3519600"/>
          </a:xfrm>
          <a:prstGeom prst="straightConnector1">
            <a:avLst/>
          </a:prstGeom>
          <a:noFill/>
          <a:ln cap="flat" cmpd="sng" w="19050">
            <a:solidFill>
              <a:srgbClr val="A7A496"/>
            </a:solidFill>
            <a:prstDash val="dash"/>
            <a:round/>
            <a:headEnd len="med" w="med" type="none"/>
            <a:tailEnd len="med" w="med" type="none"/>
          </a:ln>
        </p:spPr>
      </p:cxnSp>
      <p:sp>
        <p:nvSpPr>
          <p:cNvPr id="448" name="Google Shape;448;p25"/>
          <p:cNvSpPr txBox="1"/>
          <p:nvPr/>
        </p:nvSpPr>
        <p:spPr>
          <a:xfrm>
            <a:off x="995875" y="962400"/>
            <a:ext cx="3077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800">
                <a:solidFill>
                  <a:srgbClr val="0C4C9F"/>
                </a:solidFill>
                <a:latin typeface="Poppins"/>
                <a:ea typeface="Poppins"/>
                <a:cs typeface="Poppins"/>
                <a:sym typeface="Poppins"/>
              </a:rPr>
              <a:t>Separated vs. Global</a:t>
            </a:r>
            <a:endParaRPr b="1" sz="1800">
              <a:solidFill>
                <a:srgbClr val="0C4C9F"/>
              </a:solidFill>
              <a:latin typeface="Poppins"/>
              <a:ea typeface="Poppins"/>
              <a:cs typeface="Poppins"/>
              <a:sym typeface="Poppins"/>
            </a:endParaRPr>
          </a:p>
        </p:txBody>
      </p:sp>
      <p:sp>
        <p:nvSpPr>
          <p:cNvPr id="449" name="Google Shape;449;p25"/>
          <p:cNvSpPr txBox="1"/>
          <p:nvPr/>
        </p:nvSpPr>
        <p:spPr>
          <a:xfrm>
            <a:off x="1576375" y="3964125"/>
            <a:ext cx="1916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200">
                <a:solidFill>
                  <a:srgbClr val="0C4C9F"/>
                </a:solidFill>
                <a:latin typeface="Poppins"/>
                <a:ea typeface="Poppins"/>
                <a:cs typeface="Poppins"/>
                <a:sym typeface="Poppins"/>
              </a:rPr>
              <a:t>Number of Steps</a:t>
            </a:r>
            <a:endParaRPr b="1" sz="1200">
              <a:solidFill>
                <a:srgbClr val="0C4C9F"/>
              </a:solidFill>
              <a:latin typeface="Poppins"/>
              <a:ea typeface="Poppins"/>
              <a:cs typeface="Poppins"/>
              <a:sym typeface="Poppins"/>
            </a:endParaRPr>
          </a:p>
        </p:txBody>
      </p:sp>
      <p:sp>
        <p:nvSpPr>
          <p:cNvPr id="450" name="Google Shape;450;p25"/>
          <p:cNvSpPr txBox="1"/>
          <p:nvPr/>
        </p:nvSpPr>
        <p:spPr>
          <a:xfrm rot="-5400000">
            <a:off x="-519150" y="2456713"/>
            <a:ext cx="18111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300">
                <a:solidFill>
                  <a:srgbClr val="0C4C9F"/>
                </a:solidFill>
                <a:latin typeface="Poppins"/>
                <a:ea typeface="Poppins"/>
                <a:cs typeface="Poppins"/>
                <a:sym typeface="Poppins"/>
              </a:rPr>
              <a:t>Episode Length</a:t>
            </a:r>
            <a:endParaRPr sz="1300">
              <a:solidFill>
                <a:srgbClr val="0C4C9F"/>
              </a:solidFill>
              <a:latin typeface="Poppins"/>
              <a:ea typeface="Poppins"/>
              <a:cs typeface="Poppins"/>
              <a:sym typeface="Poppins"/>
            </a:endParaRPr>
          </a:p>
        </p:txBody>
      </p:sp>
      <p:grpSp>
        <p:nvGrpSpPr>
          <p:cNvPr id="451" name="Google Shape;451;p25"/>
          <p:cNvGrpSpPr/>
          <p:nvPr/>
        </p:nvGrpSpPr>
        <p:grpSpPr>
          <a:xfrm>
            <a:off x="4689378" y="1289800"/>
            <a:ext cx="4224793" cy="2871102"/>
            <a:chOff x="4843403" y="1136188"/>
            <a:chExt cx="4224793" cy="2871102"/>
          </a:xfrm>
        </p:grpSpPr>
        <p:pic>
          <p:nvPicPr>
            <p:cNvPr id="452" name="Google Shape;452;p25" title="Chart"/>
            <p:cNvPicPr preferRelativeResize="0"/>
            <p:nvPr/>
          </p:nvPicPr>
          <p:blipFill>
            <a:blip r:embed="rId8">
              <a:alphaModFix/>
            </a:blip>
            <a:stretch>
              <a:fillRect/>
            </a:stretch>
          </p:blipFill>
          <p:spPr>
            <a:xfrm>
              <a:off x="4843403" y="1136188"/>
              <a:ext cx="4224791" cy="2871101"/>
            </a:xfrm>
            <a:prstGeom prst="rect">
              <a:avLst/>
            </a:prstGeom>
            <a:noFill/>
            <a:ln>
              <a:noFill/>
            </a:ln>
          </p:spPr>
        </p:pic>
        <p:pic>
          <p:nvPicPr>
            <p:cNvPr id="453" name="Google Shape;453;p25" title="Chart"/>
            <p:cNvPicPr preferRelativeResize="0"/>
            <p:nvPr/>
          </p:nvPicPr>
          <p:blipFill>
            <a:blip r:embed="rId9">
              <a:alphaModFix/>
            </a:blip>
            <a:stretch>
              <a:fillRect/>
            </a:stretch>
          </p:blipFill>
          <p:spPr>
            <a:xfrm>
              <a:off x="4843403" y="1136188"/>
              <a:ext cx="4224791" cy="2871101"/>
            </a:xfrm>
            <a:prstGeom prst="rect">
              <a:avLst/>
            </a:prstGeom>
            <a:noFill/>
            <a:ln>
              <a:noFill/>
            </a:ln>
          </p:spPr>
        </p:pic>
        <p:pic>
          <p:nvPicPr>
            <p:cNvPr id="454" name="Google Shape;454;p25" title="Chart"/>
            <p:cNvPicPr preferRelativeResize="0"/>
            <p:nvPr/>
          </p:nvPicPr>
          <p:blipFill>
            <a:blip r:embed="rId10">
              <a:alphaModFix/>
            </a:blip>
            <a:stretch>
              <a:fillRect/>
            </a:stretch>
          </p:blipFill>
          <p:spPr>
            <a:xfrm>
              <a:off x="4843403" y="1136188"/>
              <a:ext cx="4224791" cy="2871101"/>
            </a:xfrm>
            <a:prstGeom prst="rect">
              <a:avLst/>
            </a:prstGeom>
            <a:noFill/>
            <a:ln>
              <a:noFill/>
            </a:ln>
          </p:spPr>
        </p:pic>
        <p:pic>
          <p:nvPicPr>
            <p:cNvPr id="455" name="Google Shape;455;p25" title="Chart"/>
            <p:cNvPicPr preferRelativeResize="0"/>
            <p:nvPr/>
          </p:nvPicPr>
          <p:blipFill>
            <a:blip r:embed="rId11">
              <a:alphaModFix/>
            </a:blip>
            <a:stretch>
              <a:fillRect/>
            </a:stretch>
          </p:blipFill>
          <p:spPr>
            <a:xfrm>
              <a:off x="4843403" y="1136188"/>
              <a:ext cx="4224793" cy="2871102"/>
            </a:xfrm>
            <a:prstGeom prst="rect">
              <a:avLst/>
            </a:prstGeom>
            <a:noFill/>
            <a:ln>
              <a:noFill/>
            </a:ln>
          </p:spPr>
        </p:pic>
        <p:pic>
          <p:nvPicPr>
            <p:cNvPr id="456" name="Google Shape;456;p25" title="Chart"/>
            <p:cNvPicPr preferRelativeResize="0"/>
            <p:nvPr/>
          </p:nvPicPr>
          <p:blipFill>
            <a:blip r:embed="rId12">
              <a:alphaModFix/>
            </a:blip>
            <a:stretch>
              <a:fillRect/>
            </a:stretch>
          </p:blipFill>
          <p:spPr>
            <a:xfrm>
              <a:off x="4843403" y="1136188"/>
              <a:ext cx="4224793" cy="2871102"/>
            </a:xfrm>
            <a:prstGeom prst="rect">
              <a:avLst/>
            </a:prstGeom>
            <a:noFill/>
            <a:ln>
              <a:noFill/>
            </a:ln>
          </p:spPr>
        </p:pic>
        <p:pic>
          <p:nvPicPr>
            <p:cNvPr id="457" name="Google Shape;457;p25" title="Chart"/>
            <p:cNvPicPr preferRelativeResize="0"/>
            <p:nvPr/>
          </p:nvPicPr>
          <p:blipFill>
            <a:blip r:embed="rId13">
              <a:alphaModFix/>
            </a:blip>
            <a:stretch>
              <a:fillRect/>
            </a:stretch>
          </p:blipFill>
          <p:spPr>
            <a:xfrm>
              <a:off x="4843403" y="1136188"/>
              <a:ext cx="4224793" cy="2871102"/>
            </a:xfrm>
            <a:prstGeom prst="rect">
              <a:avLst/>
            </a:prstGeom>
            <a:noFill/>
            <a:ln>
              <a:noFill/>
            </a:ln>
          </p:spPr>
        </p:pic>
      </p:grpSp>
      <p:sp>
        <p:nvSpPr>
          <p:cNvPr id="458" name="Google Shape;458;p25"/>
          <p:cNvSpPr txBox="1"/>
          <p:nvPr/>
        </p:nvSpPr>
        <p:spPr>
          <a:xfrm rot="-5400000">
            <a:off x="3900450" y="2469938"/>
            <a:ext cx="18111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300">
                <a:solidFill>
                  <a:srgbClr val="0C4C9F"/>
                </a:solidFill>
                <a:latin typeface="Poppins"/>
                <a:ea typeface="Poppins"/>
                <a:cs typeface="Poppins"/>
                <a:sym typeface="Poppins"/>
              </a:rPr>
              <a:t>Episode Length</a:t>
            </a:r>
            <a:endParaRPr sz="1300">
              <a:solidFill>
                <a:srgbClr val="0C4C9F"/>
              </a:solidFill>
              <a:latin typeface="Poppins"/>
              <a:ea typeface="Poppins"/>
              <a:cs typeface="Poppins"/>
              <a:sym typeface="Poppins"/>
            </a:endParaRPr>
          </a:p>
        </p:txBody>
      </p:sp>
      <p:sp>
        <p:nvSpPr>
          <p:cNvPr id="459" name="Google Shape;459;p25"/>
          <p:cNvSpPr txBox="1"/>
          <p:nvPr/>
        </p:nvSpPr>
        <p:spPr>
          <a:xfrm>
            <a:off x="5995975" y="3964125"/>
            <a:ext cx="1916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200">
                <a:solidFill>
                  <a:srgbClr val="0C4C9F"/>
                </a:solidFill>
                <a:latin typeface="Poppins"/>
                <a:ea typeface="Poppins"/>
                <a:cs typeface="Poppins"/>
                <a:sym typeface="Poppins"/>
              </a:rPr>
              <a:t>Number</a:t>
            </a:r>
            <a:r>
              <a:rPr b="1" lang="en" sz="1200">
                <a:solidFill>
                  <a:srgbClr val="0C4C9F"/>
                </a:solidFill>
                <a:latin typeface="Poppins"/>
                <a:ea typeface="Poppins"/>
                <a:cs typeface="Poppins"/>
                <a:sym typeface="Poppins"/>
              </a:rPr>
              <a:t> of </a:t>
            </a:r>
            <a:r>
              <a:rPr b="1" lang="en" sz="1200">
                <a:solidFill>
                  <a:srgbClr val="0C4C9F"/>
                </a:solidFill>
                <a:latin typeface="Poppins"/>
                <a:ea typeface="Poppins"/>
                <a:cs typeface="Poppins"/>
                <a:sym typeface="Poppins"/>
              </a:rPr>
              <a:t>Steps</a:t>
            </a:r>
            <a:endParaRPr b="1" sz="1200">
              <a:solidFill>
                <a:srgbClr val="0C4C9F"/>
              </a:solidFill>
              <a:latin typeface="Poppins"/>
              <a:ea typeface="Poppins"/>
              <a:cs typeface="Poppins"/>
              <a:sym typeface="Poppins"/>
            </a:endParaRPr>
          </a:p>
        </p:txBody>
      </p:sp>
      <p:sp>
        <p:nvSpPr>
          <p:cNvPr id="460" name="Google Shape;460;p25"/>
          <p:cNvSpPr txBox="1"/>
          <p:nvPr/>
        </p:nvSpPr>
        <p:spPr>
          <a:xfrm>
            <a:off x="5356900" y="962400"/>
            <a:ext cx="3077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800">
                <a:solidFill>
                  <a:srgbClr val="0C4C9F"/>
                </a:solidFill>
                <a:latin typeface="Poppins"/>
                <a:ea typeface="Poppins"/>
                <a:cs typeface="Poppins"/>
                <a:sym typeface="Poppins"/>
              </a:rPr>
              <a:t>Number of Trajectories</a:t>
            </a:r>
            <a:endParaRPr b="1" sz="1800">
              <a:solidFill>
                <a:srgbClr val="0C4C9F"/>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464" name="Shape 464"/>
        <p:cNvGrpSpPr/>
        <p:nvPr/>
      </p:nvGrpSpPr>
      <p:grpSpPr>
        <a:xfrm>
          <a:off x="0" y="0"/>
          <a:ext cx="0" cy="0"/>
          <a:chOff x="0" y="0"/>
          <a:chExt cx="0" cy="0"/>
        </a:xfrm>
      </p:grpSpPr>
      <p:sp>
        <p:nvSpPr>
          <p:cNvPr id="465" name="Google Shape;465;p26"/>
          <p:cNvSpPr txBox="1"/>
          <p:nvPr/>
        </p:nvSpPr>
        <p:spPr>
          <a:xfrm>
            <a:off x="362375" y="218950"/>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Hybrid </a:t>
            </a:r>
            <a:r>
              <a:rPr lang="en" sz="3000">
                <a:solidFill>
                  <a:srgbClr val="0C4C9F"/>
                </a:solidFill>
                <a:latin typeface="Poppins"/>
                <a:ea typeface="Poppins"/>
                <a:cs typeface="Poppins"/>
                <a:sym typeface="Poppins"/>
              </a:rPr>
              <a:t>vs </a:t>
            </a:r>
            <a:r>
              <a:rPr b="1" lang="en" sz="3000">
                <a:solidFill>
                  <a:srgbClr val="0C4C9F"/>
                </a:solidFill>
                <a:latin typeface="Poppins"/>
                <a:ea typeface="Poppins"/>
                <a:cs typeface="Poppins"/>
                <a:sym typeface="Poppins"/>
              </a:rPr>
              <a:t>Centralized</a:t>
            </a:r>
            <a:endParaRPr b="1" sz="1300">
              <a:solidFill>
                <a:srgbClr val="0C4C9F"/>
              </a:solidFill>
              <a:latin typeface="Poppins"/>
              <a:ea typeface="Poppins"/>
              <a:cs typeface="Poppins"/>
              <a:sym typeface="Poppins"/>
            </a:endParaRPr>
          </a:p>
        </p:txBody>
      </p:sp>
      <p:sp>
        <p:nvSpPr>
          <p:cNvPr id="466" name="Google Shape;466;p26"/>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13</a:t>
            </a:r>
            <a:r>
              <a:rPr lang="en" sz="1100">
                <a:solidFill>
                  <a:srgbClr val="0C4C9F"/>
                </a:solidFill>
                <a:latin typeface="Poppins"/>
                <a:ea typeface="Poppins"/>
                <a:cs typeface="Poppins"/>
                <a:sym typeface="Poppins"/>
              </a:rPr>
              <a:t>/</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467" name="Google Shape;467;p26"/>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468" name="Google Shape;468;p26"/>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469" name="Google Shape;469;p26"/>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470" name="Google Shape;470;p26"/>
          <p:cNvCxnSpPr/>
          <p:nvPr/>
        </p:nvCxnSpPr>
        <p:spPr>
          <a:xfrm>
            <a:off x="362375" y="4493575"/>
            <a:ext cx="8451300" cy="24300"/>
          </a:xfrm>
          <a:prstGeom prst="straightConnector1">
            <a:avLst/>
          </a:prstGeom>
          <a:noFill/>
          <a:ln cap="flat" cmpd="sng" w="19050">
            <a:solidFill>
              <a:srgbClr val="0C4C9F"/>
            </a:solidFill>
            <a:prstDash val="solid"/>
            <a:round/>
            <a:headEnd len="med" w="med" type="none"/>
            <a:tailEnd len="med" w="med" type="none"/>
          </a:ln>
        </p:spPr>
      </p:cxnSp>
      <p:cxnSp>
        <p:nvCxnSpPr>
          <p:cNvPr id="471" name="Google Shape;471;p26"/>
          <p:cNvCxnSpPr/>
          <p:nvPr/>
        </p:nvCxnSpPr>
        <p:spPr>
          <a:xfrm rot="10800000">
            <a:off x="4568975" y="922550"/>
            <a:ext cx="0" cy="3519600"/>
          </a:xfrm>
          <a:prstGeom prst="straightConnector1">
            <a:avLst/>
          </a:prstGeom>
          <a:noFill/>
          <a:ln cap="flat" cmpd="sng" w="19050">
            <a:solidFill>
              <a:srgbClr val="A7A496"/>
            </a:solidFill>
            <a:prstDash val="dash"/>
            <a:round/>
            <a:headEnd len="med" w="med" type="none"/>
            <a:tailEnd len="med" w="med" type="none"/>
          </a:ln>
        </p:spPr>
      </p:cxnSp>
      <p:grpSp>
        <p:nvGrpSpPr>
          <p:cNvPr id="472" name="Google Shape;472;p26"/>
          <p:cNvGrpSpPr/>
          <p:nvPr/>
        </p:nvGrpSpPr>
        <p:grpSpPr>
          <a:xfrm>
            <a:off x="265175" y="1289300"/>
            <a:ext cx="4147926" cy="2886050"/>
            <a:chOff x="265175" y="1289300"/>
            <a:chExt cx="4147926" cy="2886050"/>
          </a:xfrm>
        </p:grpSpPr>
        <p:pic>
          <p:nvPicPr>
            <p:cNvPr id="473" name="Google Shape;473;p26" title="Chart"/>
            <p:cNvPicPr preferRelativeResize="0"/>
            <p:nvPr/>
          </p:nvPicPr>
          <p:blipFill>
            <a:blip r:embed="rId5">
              <a:alphaModFix/>
            </a:blip>
            <a:stretch>
              <a:fillRect/>
            </a:stretch>
          </p:blipFill>
          <p:spPr>
            <a:xfrm>
              <a:off x="265176" y="1289304"/>
              <a:ext cx="4147923" cy="2871215"/>
            </a:xfrm>
            <a:prstGeom prst="rect">
              <a:avLst/>
            </a:prstGeom>
            <a:noFill/>
            <a:ln>
              <a:noFill/>
            </a:ln>
          </p:spPr>
        </p:pic>
        <p:pic>
          <p:nvPicPr>
            <p:cNvPr id="474" name="Google Shape;474;p26" title="Chart"/>
            <p:cNvPicPr preferRelativeResize="0"/>
            <p:nvPr/>
          </p:nvPicPr>
          <p:blipFill>
            <a:blip r:embed="rId6">
              <a:alphaModFix/>
            </a:blip>
            <a:stretch>
              <a:fillRect/>
            </a:stretch>
          </p:blipFill>
          <p:spPr>
            <a:xfrm>
              <a:off x="265176" y="1289304"/>
              <a:ext cx="4147923" cy="2871215"/>
            </a:xfrm>
            <a:prstGeom prst="rect">
              <a:avLst/>
            </a:prstGeom>
            <a:noFill/>
            <a:ln>
              <a:noFill/>
            </a:ln>
          </p:spPr>
        </p:pic>
        <p:pic>
          <p:nvPicPr>
            <p:cNvPr id="475" name="Google Shape;475;p26" title="Chart"/>
            <p:cNvPicPr preferRelativeResize="0"/>
            <p:nvPr/>
          </p:nvPicPr>
          <p:blipFill>
            <a:blip r:embed="rId7">
              <a:alphaModFix/>
            </a:blip>
            <a:stretch>
              <a:fillRect/>
            </a:stretch>
          </p:blipFill>
          <p:spPr>
            <a:xfrm>
              <a:off x="265176" y="1289304"/>
              <a:ext cx="4147923" cy="2871215"/>
            </a:xfrm>
            <a:prstGeom prst="rect">
              <a:avLst/>
            </a:prstGeom>
            <a:noFill/>
            <a:ln>
              <a:noFill/>
            </a:ln>
          </p:spPr>
        </p:pic>
        <p:pic>
          <p:nvPicPr>
            <p:cNvPr id="476" name="Google Shape;476;p26" title="Chart"/>
            <p:cNvPicPr preferRelativeResize="0"/>
            <p:nvPr/>
          </p:nvPicPr>
          <p:blipFill>
            <a:blip r:embed="rId8">
              <a:alphaModFix/>
            </a:blip>
            <a:stretch>
              <a:fillRect/>
            </a:stretch>
          </p:blipFill>
          <p:spPr>
            <a:xfrm>
              <a:off x="265175" y="1289300"/>
              <a:ext cx="4147926" cy="2886050"/>
            </a:xfrm>
            <a:prstGeom prst="rect">
              <a:avLst/>
            </a:prstGeom>
            <a:noFill/>
            <a:ln>
              <a:noFill/>
            </a:ln>
          </p:spPr>
        </p:pic>
      </p:grpSp>
      <p:sp>
        <p:nvSpPr>
          <p:cNvPr id="477" name="Google Shape;477;p26"/>
          <p:cNvSpPr txBox="1"/>
          <p:nvPr/>
        </p:nvSpPr>
        <p:spPr>
          <a:xfrm>
            <a:off x="1576375" y="3964125"/>
            <a:ext cx="1916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200">
                <a:solidFill>
                  <a:srgbClr val="0C4C9F"/>
                </a:solidFill>
                <a:latin typeface="Poppins"/>
                <a:ea typeface="Poppins"/>
                <a:cs typeface="Poppins"/>
                <a:sym typeface="Poppins"/>
              </a:rPr>
              <a:t>Train Epochs</a:t>
            </a:r>
            <a:endParaRPr b="1" sz="1200">
              <a:solidFill>
                <a:srgbClr val="0C4C9F"/>
              </a:solidFill>
              <a:latin typeface="Poppins"/>
              <a:ea typeface="Poppins"/>
              <a:cs typeface="Poppins"/>
              <a:sym typeface="Poppins"/>
            </a:endParaRPr>
          </a:p>
        </p:txBody>
      </p:sp>
      <p:sp>
        <p:nvSpPr>
          <p:cNvPr id="478" name="Google Shape;478;p26"/>
          <p:cNvSpPr txBox="1"/>
          <p:nvPr/>
        </p:nvSpPr>
        <p:spPr>
          <a:xfrm rot="-5400000">
            <a:off x="-519150" y="2456713"/>
            <a:ext cx="18111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300">
                <a:solidFill>
                  <a:srgbClr val="0C4C9F"/>
                </a:solidFill>
                <a:latin typeface="Poppins"/>
                <a:ea typeface="Poppins"/>
                <a:cs typeface="Poppins"/>
                <a:sym typeface="Poppins"/>
              </a:rPr>
              <a:t>Episode Length</a:t>
            </a:r>
            <a:endParaRPr sz="1300">
              <a:solidFill>
                <a:srgbClr val="0C4C9F"/>
              </a:solidFill>
              <a:latin typeface="Poppins"/>
              <a:ea typeface="Poppins"/>
              <a:cs typeface="Poppins"/>
              <a:sym typeface="Poppins"/>
            </a:endParaRPr>
          </a:p>
        </p:txBody>
      </p:sp>
      <p:sp>
        <p:nvSpPr>
          <p:cNvPr id="479" name="Google Shape;479;p26"/>
          <p:cNvSpPr txBox="1"/>
          <p:nvPr/>
        </p:nvSpPr>
        <p:spPr>
          <a:xfrm>
            <a:off x="995875" y="962400"/>
            <a:ext cx="3077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800">
                <a:solidFill>
                  <a:srgbClr val="0C4C9F"/>
                </a:solidFill>
                <a:latin typeface="Poppins"/>
                <a:ea typeface="Poppins"/>
                <a:cs typeface="Poppins"/>
                <a:sym typeface="Poppins"/>
              </a:rPr>
              <a:t>Length of the Episodes</a:t>
            </a:r>
            <a:endParaRPr b="1" sz="1800">
              <a:solidFill>
                <a:srgbClr val="0C4C9F"/>
              </a:solidFill>
              <a:latin typeface="Poppins"/>
              <a:ea typeface="Poppins"/>
              <a:cs typeface="Poppins"/>
              <a:sym typeface="Poppins"/>
            </a:endParaRPr>
          </a:p>
        </p:txBody>
      </p:sp>
      <p:pic>
        <p:nvPicPr>
          <p:cNvPr id="480" name="Google Shape;480;p26" title="Chart"/>
          <p:cNvPicPr preferRelativeResize="0"/>
          <p:nvPr/>
        </p:nvPicPr>
        <p:blipFill>
          <a:blip r:embed="rId9">
            <a:alphaModFix/>
          </a:blip>
          <a:stretch>
            <a:fillRect/>
          </a:stretch>
        </p:blipFill>
        <p:spPr>
          <a:xfrm>
            <a:off x="4946900" y="1424100"/>
            <a:ext cx="4224525" cy="2751251"/>
          </a:xfrm>
          <a:prstGeom prst="rect">
            <a:avLst/>
          </a:prstGeom>
          <a:noFill/>
          <a:ln>
            <a:noFill/>
          </a:ln>
        </p:spPr>
      </p:pic>
      <p:sp>
        <p:nvSpPr>
          <p:cNvPr id="481" name="Google Shape;481;p26"/>
          <p:cNvSpPr txBox="1"/>
          <p:nvPr/>
        </p:nvSpPr>
        <p:spPr>
          <a:xfrm rot="-5400000">
            <a:off x="3900450" y="2532913"/>
            <a:ext cx="18111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300">
                <a:solidFill>
                  <a:srgbClr val="0C4C9F"/>
                </a:solidFill>
                <a:latin typeface="Poppins"/>
                <a:ea typeface="Poppins"/>
                <a:cs typeface="Poppins"/>
                <a:sym typeface="Poppins"/>
              </a:rPr>
              <a:t>Number of Steps</a:t>
            </a:r>
            <a:endParaRPr sz="1300">
              <a:solidFill>
                <a:srgbClr val="0C4C9F"/>
              </a:solidFill>
              <a:latin typeface="Poppins"/>
              <a:ea typeface="Poppins"/>
              <a:cs typeface="Poppins"/>
              <a:sym typeface="Poppins"/>
            </a:endParaRPr>
          </a:p>
        </p:txBody>
      </p:sp>
      <p:sp>
        <p:nvSpPr>
          <p:cNvPr id="482" name="Google Shape;482;p26"/>
          <p:cNvSpPr txBox="1"/>
          <p:nvPr/>
        </p:nvSpPr>
        <p:spPr>
          <a:xfrm>
            <a:off x="4571999" y="976475"/>
            <a:ext cx="4572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800">
                <a:solidFill>
                  <a:srgbClr val="0C4C9F"/>
                </a:solidFill>
                <a:latin typeface="Poppins"/>
                <a:ea typeface="Poppins"/>
                <a:cs typeface="Poppins"/>
                <a:sym typeface="Poppins"/>
              </a:rPr>
              <a:t>Steps to Reach Max Episode Length*</a:t>
            </a:r>
            <a:endParaRPr b="1" sz="1800">
              <a:solidFill>
                <a:srgbClr val="0C4C9F"/>
              </a:solidFill>
              <a:latin typeface="Poppins"/>
              <a:ea typeface="Poppins"/>
              <a:cs typeface="Poppins"/>
              <a:sym typeface="Poppins"/>
            </a:endParaRPr>
          </a:p>
        </p:txBody>
      </p:sp>
      <p:sp>
        <p:nvSpPr>
          <p:cNvPr id="483" name="Google Shape;483;p26"/>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Results - </a:t>
            </a:r>
            <a:r>
              <a:rPr b="1" lang="en" sz="1100">
                <a:solidFill>
                  <a:srgbClr val="22BECF"/>
                </a:solidFill>
                <a:latin typeface="Poppins"/>
                <a:ea typeface="Poppins"/>
                <a:cs typeface="Poppins"/>
                <a:sym typeface="Poppins"/>
              </a:rPr>
              <a:t>3. </a:t>
            </a:r>
            <a:r>
              <a:rPr lang="en" sz="1100">
                <a:solidFill>
                  <a:srgbClr val="0C4C9F"/>
                </a:solidFill>
                <a:latin typeface="Poppins"/>
                <a:ea typeface="Poppins"/>
                <a:cs typeface="Poppins"/>
                <a:sym typeface="Poppins"/>
              </a:rPr>
              <a:t>(Hybrid)</a:t>
            </a:r>
            <a:r>
              <a:rPr b="1" lang="en" sz="1100">
                <a:solidFill>
                  <a:srgbClr val="22BECF"/>
                </a:solidFill>
                <a:latin typeface="Poppins"/>
                <a:ea typeface="Poppins"/>
                <a:cs typeface="Poppins"/>
                <a:sym typeface="Poppins"/>
              </a:rPr>
              <a:t> </a:t>
            </a:r>
            <a:r>
              <a:rPr b="1" lang="en" sz="1100">
                <a:solidFill>
                  <a:srgbClr val="0C4C9F"/>
                </a:solidFill>
                <a:latin typeface="Poppins"/>
                <a:ea typeface="Poppins"/>
                <a:cs typeface="Poppins"/>
                <a:sym typeface="Poppins"/>
              </a:rPr>
              <a:t>Vs.</a:t>
            </a:r>
            <a:r>
              <a:rPr lang="en" sz="1100">
                <a:solidFill>
                  <a:srgbClr val="0C4C9F"/>
                </a:solidFill>
                <a:latin typeface="Poppins"/>
                <a:ea typeface="Poppins"/>
                <a:cs typeface="Poppins"/>
                <a:sym typeface="Poppins"/>
              </a:rPr>
              <a:t> </a:t>
            </a:r>
            <a:r>
              <a:rPr b="1" lang="en" sz="1100">
                <a:solidFill>
                  <a:srgbClr val="CA5F38"/>
                </a:solidFill>
                <a:latin typeface="Poppins"/>
                <a:ea typeface="Poppins"/>
                <a:cs typeface="Poppins"/>
                <a:sym typeface="Poppins"/>
              </a:rPr>
              <a:t>2.</a:t>
            </a:r>
            <a:r>
              <a:rPr b="1" lang="en" sz="1100">
                <a:solidFill>
                  <a:srgbClr val="9D9337"/>
                </a:solidFill>
                <a:latin typeface="Poppins"/>
                <a:ea typeface="Poppins"/>
                <a:cs typeface="Poppins"/>
                <a:sym typeface="Poppins"/>
              </a:rPr>
              <a:t> </a:t>
            </a:r>
            <a:r>
              <a:rPr lang="en" sz="1100">
                <a:solidFill>
                  <a:srgbClr val="0C4C9F"/>
                </a:solidFill>
                <a:latin typeface="Poppins"/>
                <a:ea typeface="Poppins"/>
                <a:cs typeface="Poppins"/>
                <a:sym typeface="Poppins"/>
              </a:rPr>
              <a:t>(Centralized)</a:t>
            </a:r>
            <a:endParaRPr sz="1100">
              <a:solidFill>
                <a:srgbClr val="0C4C9F"/>
              </a:solidFill>
              <a:latin typeface="Poppins"/>
              <a:ea typeface="Poppins"/>
              <a:cs typeface="Poppins"/>
              <a:sym typeface="Poppins"/>
            </a:endParaRPr>
          </a:p>
        </p:txBody>
      </p:sp>
      <p:sp>
        <p:nvSpPr>
          <p:cNvPr id="484" name="Google Shape;484;p26"/>
          <p:cNvSpPr txBox="1"/>
          <p:nvPr/>
        </p:nvSpPr>
        <p:spPr>
          <a:xfrm>
            <a:off x="6255175" y="3964125"/>
            <a:ext cx="1916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200">
                <a:solidFill>
                  <a:srgbClr val="0C4C9F"/>
                </a:solidFill>
                <a:latin typeface="Poppins"/>
                <a:ea typeface="Poppins"/>
                <a:cs typeface="Poppins"/>
                <a:sym typeface="Poppins"/>
              </a:rPr>
              <a:t>Architectures</a:t>
            </a:r>
            <a:endParaRPr b="1" sz="1200">
              <a:solidFill>
                <a:srgbClr val="0C4C9F"/>
              </a:solidFill>
              <a:latin typeface="Poppins"/>
              <a:ea typeface="Poppins"/>
              <a:cs typeface="Poppins"/>
              <a:sym typeface="Poppins"/>
            </a:endParaRPr>
          </a:p>
        </p:txBody>
      </p:sp>
      <p:sp>
        <p:nvSpPr>
          <p:cNvPr id="485" name="Google Shape;485;p26"/>
          <p:cNvSpPr txBox="1"/>
          <p:nvPr/>
        </p:nvSpPr>
        <p:spPr>
          <a:xfrm rot="-416">
            <a:off x="5061625" y="4666553"/>
            <a:ext cx="2477100" cy="292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700">
                <a:solidFill>
                  <a:srgbClr val="0C4C9F"/>
                </a:solidFill>
                <a:latin typeface="Poppins"/>
                <a:ea typeface="Poppins"/>
                <a:cs typeface="Poppins"/>
                <a:sym typeface="Poppins"/>
              </a:rPr>
              <a:t>*1,000 Steps, In 95% of Evaluation Environments</a:t>
            </a:r>
            <a:endParaRPr sz="900">
              <a:solidFill>
                <a:srgbClr val="22BECF"/>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489" name="Shape 489"/>
        <p:cNvGrpSpPr/>
        <p:nvPr/>
      </p:nvGrpSpPr>
      <p:grpSpPr>
        <a:xfrm>
          <a:off x="0" y="0"/>
          <a:ext cx="0" cy="0"/>
          <a:chOff x="0" y="0"/>
          <a:chExt cx="0" cy="0"/>
        </a:xfrm>
      </p:grpSpPr>
      <p:sp>
        <p:nvSpPr>
          <p:cNvPr id="490" name="Google Shape;490;p27"/>
          <p:cNvSpPr txBox="1"/>
          <p:nvPr/>
        </p:nvSpPr>
        <p:spPr>
          <a:xfrm>
            <a:off x="6849538" y="3511038"/>
            <a:ext cx="1916400" cy="87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800">
                <a:solidFill>
                  <a:srgbClr val="0C4C9F"/>
                </a:solidFill>
                <a:latin typeface="Poppins"/>
                <a:ea typeface="Poppins"/>
                <a:cs typeface="Poppins"/>
                <a:sym typeface="Poppins"/>
              </a:rPr>
              <a:t>Exact stopping criterion is not known, only the number of steps the model was trained on and the time of training. Training resources also not known.</a:t>
            </a:r>
            <a:endParaRPr sz="800">
              <a:solidFill>
                <a:srgbClr val="0C4C9F"/>
              </a:solidFill>
              <a:latin typeface="Poppins"/>
              <a:ea typeface="Poppins"/>
              <a:cs typeface="Poppins"/>
              <a:sym typeface="Poppins"/>
            </a:endParaRPr>
          </a:p>
        </p:txBody>
      </p:sp>
      <p:sp>
        <p:nvSpPr>
          <p:cNvPr id="491" name="Google Shape;491;p27"/>
          <p:cNvSpPr txBox="1"/>
          <p:nvPr/>
        </p:nvSpPr>
        <p:spPr>
          <a:xfrm>
            <a:off x="315650" y="179575"/>
            <a:ext cx="84834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Comparison </a:t>
            </a:r>
            <a:r>
              <a:rPr lang="en" sz="3000">
                <a:solidFill>
                  <a:srgbClr val="0C4C9F"/>
                </a:solidFill>
                <a:latin typeface="Poppins"/>
                <a:ea typeface="Poppins"/>
                <a:cs typeface="Poppins"/>
                <a:sym typeface="Poppins"/>
              </a:rPr>
              <a:t>with</a:t>
            </a:r>
            <a:r>
              <a:rPr b="1" lang="en" sz="3000">
                <a:solidFill>
                  <a:srgbClr val="0C4C9F"/>
                </a:solidFill>
                <a:latin typeface="Poppins"/>
                <a:ea typeface="Poppins"/>
                <a:cs typeface="Poppins"/>
                <a:sym typeface="Poppins"/>
              </a:rPr>
              <a:t> Submissions</a:t>
            </a:r>
            <a:endParaRPr b="1" sz="1300">
              <a:solidFill>
                <a:srgbClr val="0C4C9F"/>
              </a:solidFill>
              <a:latin typeface="Poppins"/>
              <a:ea typeface="Poppins"/>
              <a:cs typeface="Poppins"/>
              <a:sym typeface="Poppins"/>
            </a:endParaRPr>
          </a:p>
        </p:txBody>
      </p:sp>
      <p:sp>
        <p:nvSpPr>
          <p:cNvPr id="492" name="Google Shape;492;p27"/>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14</a:t>
            </a:r>
            <a:r>
              <a:rPr lang="en" sz="1100">
                <a:solidFill>
                  <a:srgbClr val="0C4C9F"/>
                </a:solidFill>
                <a:latin typeface="Poppins"/>
                <a:ea typeface="Poppins"/>
                <a:cs typeface="Poppins"/>
                <a:sym typeface="Poppins"/>
              </a:rPr>
              <a:t>/</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493" name="Google Shape;493;p27"/>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494" name="Google Shape;494;p27"/>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495" name="Google Shape;495;p27"/>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496" name="Google Shape;496;p27"/>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497" name="Google Shape;497;p27"/>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Results - </a:t>
            </a:r>
            <a:r>
              <a:rPr b="1" lang="en" sz="1100">
                <a:solidFill>
                  <a:srgbClr val="22BECF"/>
                </a:solidFill>
                <a:latin typeface="Poppins"/>
                <a:ea typeface="Poppins"/>
                <a:cs typeface="Poppins"/>
                <a:sym typeface="Poppins"/>
              </a:rPr>
              <a:t>3. </a:t>
            </a:r>
            <a:r>
              <a:rPr lang="en" sz="1100">
                <a:solidFill>
                  <a:srgbClr val="0C4C9F"/>
                </a:solidFill>
                <a:latin typeface="Poppins"/>
                <a:ea typeface="Poppins"/>
                <a:cs typeface="Poppins"/>
                <a:sym typeface="Poppins"/>
              </a:rPr>
              <a:t>(Hybrid) </a:t>
            </a:r>
            <a:r>
              <a:rPr b="1" lang="en" sz="1100">
                <a:solidFill>
                  <a:srgbClr val="0C4C9F"/>
                </a:solidFill>
                <a:latin typeface="Poppins"/>
                <a:ea typeface="Poppins"/>
                <a:cs typeface="Poppins"/>
                <a:sym typeface="Poppins"/>
              </a:rPr>
              <a:t>Vs.</a:t>
            </a:r>
            <a:r>
              <a:rPr lang="en" sz="1100">
                <a:solidFill>
                  <a:srgbClr val="0C4C9F"/>
                </a:solidFill>
                <a:latin typeface="Poppins"/>
                <a:ea typeface="Poppins"/>
                <a:cs typeface="Poppins"/>
                <a:sym typeface="Poppins"/>
              </a:rPr>
              <a:t> Related Submissions</a:t>
            </a:r>
            <a:endParaRPr sz="1100">
              <a:solidFill>
                <a:srgbClr val="0C4C9F"/>
              </a:solidFill>
              <a:latin typeface="Poppins"/>
              <a:ea typeface="Poppins"/>
              <a:cs typeface="Poppins"/>
              <a:sym typeface="Poppins"/>
            </a:endParaRPr>
          </a:p>
        </p:txBody>
      </p:sp>
      <p:pic>
        <p:nvPicPr>
          <p:cNvPr id="498" name="Google Shape;498;p27"/>
          <p:cNvPicPr preferRelativeResize="0"/>
          <p:nvPr/>
        </p:nvPicPr>
        <p:blipFill>
          <a:blip r:embed="rId5">
            <a:alphaModFix/>
          </a:blip>
          <a:stretch>
            <a:fillRect/>
          </a:stretch>
        </p:blipFill>
        <p:spPr>
          <a:xfrm>
            <a:off x="754923" y="1420062"/>
            <a:ext cx="2694087" cy="1243750"/>
          </a:xfrm>
          <a:prstGeom prst="rect">
            <a:avLst/>
          </a:prstGeom>
          <a:noFill/>
          <a:ln>
            <a:noFill/>
          </a:ln>
        </p:spPr>
      </p:pic>
      <p:pic>
        <p:nvPicPr>
          <p:cNvPr id="499" name="Google Shape;499;p27"/>
          <p:cNvPicPr preferRelativeResize="0"/>
          <p:nvPr/>
        </p:nvPicPr>
        <p:blipFill>
          <a:blip r:embed="rId6">
            <a:alphaModFix/>
          </a:blip>
          <a:stretch>
            <a:fillRect/>
          </a:stretch>
        </p:blipFill>
        <p:spPr>
          <a:xfrm>
            <a:off x="5331575" y="1420038"/>
            <a:ext cx="3021229" cy="1243750"/>
          </a:xfrm>
          <a:prstGeom prst="rect">
            <a:avLst/>
          </a:prstGeom>
          <a:noFill/>
          <a:ln>
            <a:noFill/>
          </a:ln>
        </p:spPr>
      </p:pic>
      <p:pic>
        <p:nvPicPr>
          <p:cNvPr id="500" name="Google Shape;500;p27"/>
          <p:cNvPicPr preferRelativeResize="0"/>
          <p:nvPr/>
        </p:nvPicPr>
        <p:blipFill>
          <a:blip r:embed="rId7">
            <a:alphaModFix/>
          </a:blip>
          <a:stretch>
            <a:fillRect/>
          </a:stretch>
        </p:blipFill>
        <p:spPr>
          <a:xfrm>
            <a:off x="2995474" y="2946140"/>
            <a:ext cx="3123776" cy="1243750"/>
          </a:xfrm>
          <a:prstGeom prst="rect">
            <a:avLst/>
          </a:prstGeom>
          <a:noFill/>
          <a:ln>
            <a:noFill/>
          </a:ln>
        </p:spPr>
      </p:pic>
      <p:sp>
        <p:nvSpPr>
          <p:cNvPr id="501" name="Google Shape;501;p27"/>
          <p:cNvSpPr txBox="1"/>
          <p:nvPr/>
        </p:nvSpPr>
        <p:spPr>
          <a:xfrm>
            <a:off x="921475" y="2586338"/>
            <a:ext cx="22233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900">
                <a:solidFill>
                  <a:srgbClr val="0C4C9F"/>
                </a:solidFill>
                <a:latin typeface="Poppins"/>
                <a:ea typeface="Poppins"/>
                <a:cs typeface="Poppins"/>
                <a:sym typeface="Poppins"/>
              </a:rPr>
              <a:t>Count (x 1,000) (lower is better)</a:t>
            </a:r>
            <a:endParaRPr b="1" sz="900">
              <a:solidFill>
                <a:srgbClr val="0C4C9F"/>
              </a:solidFill>
              <a:latin typeface="Poppins"/>
              <a:ea typeface="Poppins"/>
              <a:cs typeface="Poppins"/>
              <a:sym typeface="Poppins"/>
            </a:endParaRPr>
          </a:p>
        </p:txBody>
      </p:sp>
      <p:sp>
        <p:nvSpPr>
          <p:cNvPr id="502" name="Google Shape;502;p27"/>
          <p:cNvSpPr txBox="1"/>
          <p:nvPr/>
        </p:nvSpPr>
        <p:spPr>
          <a:xfrm rot="-5400000">
            <a:off x="130625" y="1802725"/>
            <a:ext cx="9255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900">
                <a:solidFill>
                  <a:srgbClr val="0C4C9F"/>
                </a:solidFill>
                <a:latin typeface="Poppins"/>
                <a:ea typeface="Poppins"/>
                <a:cs typeface="Poppins"/>
                <a:sym typeface="Poppins"/>
              </a:rPr>
              <a:t>Parameters</a:t>
            </a:r>
            <a:endParaRPr b="1" sz="900">
              <a:solidFill>
                <a:srgbClr val="0C4C9F"/>
              </a:solidFill>
              <a:latin typeface="Poppins"/>
              <a:ea typeface="Poppins"/>
              <a:cs typeface="Poppins"/>
              <a:sym typeface="Poppins"/>
            </a:endParaRPr>
          </a:p>
        </p:txBody>
      </p:sp>
      <p:sp>
        <p:nvSpPr>
          <p:cNvPr id="503" name="Google Shape;503;p27"/>
          <p:cNvSpPr txBox="1"/>
          <p:nvPr/>
        </p:nvSpPr>
        <p:spPr>
          <a:xfrm rot="-5400000">
            <a:off x="4646675" y="1820123"/>
            <a:ext cx="10467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900">
                <a:solidFill>
                  <a:srgbClr val="0C4C9F"/>
                </a:solidFill>
                <a:latin typeface="Poppins"/>
                <a:ea typeface="Poppins"/>
                <a:cs typeface="Poppins"/>
                <a:sym typeface="Poppins"/>
              </a:rPr>
              <a:t>Training Time</a:t>
            </a:r>
            <a:endParaRPr b="1" sz="900">
              <a:solidFill>
                <a:srgbClr val="0C4C9F"/>
              </a:solidFill>
              <a:latin typeface="Poppins"/>
              <a:ea typeface="Poppins"/>
              <a:cs typeface="Poppins"/>
              <a:sym typeface="Poppins"/>
            </a:endParaRPr>
          </a:p>
        </p:txBody>
      </p:sp>
      <p:sp>
        <p:nvSpPr>
          <p:cNvPr id="504" name="Google Shape;504;p27"/>
          <p:cNvSpPr txBox="1"/>
          <p:nvPr/>
        </p:nvSpPr>
        <p:spPr>
          <a:xfrm>
            <a:off x="5883988" y="2586338"/>
            <a:ext cx="19164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900">
                <a:solidFill>
                  <a:srgbClr val="0C4C9F"/>
                </a:solidFill>
                <a:latin typeface="Poppins"/>
                <a:ea typeface="Poppins"/>
                <a:cs typeface="Poppins"/>
                <a:sym typeface="Poppins"/>
              </a:rPr>
              <a:t>Minutes (lower is better)</a:t>
            </a:r>
            <a:endParaRPr b="1" sz="900">
              <a:solidFill>
                <a:srgbClr val="0C4C9F"/>
              </a:solidFill>
              <a:latin typeface="Poppins"/>
              <a:ea typeface="Poppins"/>
              <a:cs typeface="Poppins"/>
              <a:sym typeface="Poppins"/>
            </a:endParaRPr>
          </a:p>
        </p:txBody>
      </p:sp>
      <p:sp>
        <p:nvSpPr>
          <p:cNvPr id="505" name="Google Shape;505;p27"/>
          <p:cNvSpPr txBox="1"/>
          <p:nvPr/>
        </p:nvSpPr>
        <p:spPr>
          <a:xfrm rot="-5400000">
            <a:off x="2177825" y="3372250"/>
            <a:ext cx="13122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900">
                <a:solidFill>
                  <a:srgbClr val="0C4C9F"/>
                </a:solidFill>
                <a:latin typeface="Poppins"/>
                <a:ea typeface="Poppins"/>
                <a:cs typeface="Poppins"/>
                <a:sym typeface="Poppins"/>
              </a:rPr>
              <a:t>Environment Steps</a:t>
            </a:r>
            <a:endParaRPr b="1" sz="900">
              <a:solidFill>
                <a:srgbClr val="0C4C9F"/>
              </a:solidFill>
              <a:latin typeface="Poppins"/>
              <a:ea typeface="Poppins"/>
              <a:cs typeface="Poppins"/>
              <a:sym typeface="Poppins"/>
            </a:endParaRPr>
          </a:p>
        </p:txBody>
      </p:sp>
      <p:sp>
        <p:nvSpPr>
          <p:cNvPr id="506" name="Google Shape;506;p27"/>
          <p:cNvSpPr txBox="1"/>
          <p:nvPr/>
        </p:nvSpPr>
        <p:spPr>
          <a:xfrm>
            <a:off x="3449552" y="4149150"/>
            <a:ext cx="21891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900">
                <a:solidFill>
                  <a:srgbClr val="0C4C9F"/>
                </a:solidFill>
                <a:latin typeface="Poppins"/>
                <a:ea typeface="Poppins"/>
                <a:cs typeface="Poppins"/>
                <a:sym typeface="Poppins"/>
              </a:rPr>
              <a:t>Steps (x 1,000) (lower is better)</a:t>
            </a:r>
            <a:endParaRPr b="1" sz="900">
              <a:solidFill>
                <a:srgbClr val="0C4C9F"/>
              </a:solidFill>
              <a:latin typeface="Poppins"/>
              <a:ea typeface="Poppins"/>
              <a:cs typeface="Poppins"/>
              <a:sym typeface="Poppins"/>
            </a:endParaRPr>
          </a:p>
        </p:txBody>
      </p:sp>
      <p:grpSp>
        <p:nvGrpSpPr>
          <p:cNvPr id="507" name="Google Shape;507;p27"/>
          <p:cNvGrpSpPr/>
          <p:nvPr/>
        </p:nvGrpSpPr>
        <p:grpSpPr>
          <a:xfrm>
            <a:off x="1660488" y="1007450"/>
            <a:ext cx="5823025" cy="323113"/>
            <a:chOff x="1752013" y="1007450"/>
            <a:chExt cx="5823025" cy="323113"/>
          </a:xfrm>
        </p:grpSpPr>
        <p:grpSp>
          <p:nvGrpSpPr>
            <p:cNvPr id="508" name="Google Shape;508;p27"/>
            <p:cNvGrpSpPr/>
            <p:nvPr/>
          </p:nvGrpSpPr>
          <p:grpSpPr>
            <a:xfrm>
              <a:off x="1752013" y="1007463"/>
              <a:ext cx="2292263" cy="323100"/>
              <a:chOff x="1980613" y="1007463"/>
              <a:chExt cx="2292263" cy="323100"/>
            </a:xfrm>
          </p:grpSpPr>
          <p:sp>
            <p:nvSpPr>
              <p:cNvPr id="509" name="Google Shape;509;p27"/>
              <p:cNvSpPr/>
              <p:nvPr/>
            </p:nvSpPr>
            <p:spPr>
              <a:xfrm>
                <a:off x="1980613" y="1100450"/>
                <a:ext cx="137100" cy="137100"/>
              </a:xfrm>
              <a:prstGeom prst="rect">
                <a:avLst/>
              </a:prstGeom>
              <a:solidFill>
                <a:srgbClr val="9D9337"/>
              </a:solidFill>
              <a:ln cap="flat" cmpd="sng" w="9525">
                <a:solidFill>
                  <a:srgbClr val="9D93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27"/>
              <p:cNvSpPr txBox="1"/>
              <p:nvPr/>
            </p:nvSpPr>
            <p:spPr>
              <a:xfrm>
                <a:off x="2083775" y="1007463"/>
                <a:ext cx="21891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900">
                    <a:solidFill>
                      <a:srgbClr val="0C4C9F"/>
                    </a:solidFill>
                    <a:latin typeface="Poppins"/>
                    <a:ea typeface="Poppins"/>
                    <a:cs typeface="Poppins"/>
                    <a:sym typeface="Poppins"/>
                  </a:rPr>
                  <a:t>Best RL </a:t>
                </a:r>
                <a:r>
                  <a:rPr lang="en" sz="900">
                    <a:solidFill>
                      <a:srgbClr val="0C4C9F"/>
                    </a:solidFill>
                    <a:latin typeface="Poppins"/>
                    <a:ea typeface="Poppins"/>
                    <a:cs typeface="Poppins"/>
                    <a:sym typeface="Poppins"/>
                  </a:rPr>
                  <a:t>Submission </a:t>
                </a:r>
                <a:r>
                  <a:rPr lang="en" sz="900">
                    <a:solidFill>
                      <a:srgbClr val="0C4C9F"/>
                    </a:solidFill>
                    <a:latin typeface="Poppins"/>
                    <a:ea typeface="Poppins"/>
                    <a:cs typeface="Poppins"/>
                    <a:sym typeface="Poppins"/>
                  </a:rPr>
                  <a:t>(4th </a:t>
                </a:r>
                <a:r>
                  <a:rPr lang="en" sz="900">
                    <a:solidFill>
                      <a:srgbClr val="0C4C9F"/>
                    </a:solidFill>
                    <a:latin typeface="Poppins"/>
                    <a:ea typeface="Poppins"/>
                    <a:cs typeface="Poppins"/>
                    <a:sym typeface="Poppins"/>
                  </a:rPr>
                  <a:t>Place</a:t>
                </a:r>
                <a:r>
                  <a:rPr lang="en" sz="900">
                    <a:solidFill>
                      <a:srgbClr val="0C4C9F"/>
                    </a:solidFill>
                    <a:latin typeface="Poppins"/>
                    <a:ea typeface="Poppins"/>
                    <a:cs typeface="Poppins"/>
                    <a:sym typeface="Poppins"/>
                  </a:rPr>
                  <a:t>) </a:t>
                </a:r>
                <a:r>
                  <a:rPr lang="en" sz="900">
                    <a:solidFill>
                      <a:srgbClr val="22BECF"/>
                    </a:solidFill>
                    <a:latin typeface="Poppins"/>
                    <a:ea typeface="Poppins"/>
                    <a:cs typeface="Poppins"/>
                    <a:sym typeface="Poppins"/>
                  </a:rPr>
                  <a:t>[4]</a:t>
                </a:r>
                <a:endParaRPr sz="900">
                  <a:solidFill>
                    <a:srgbClr val="22BECF"/>
                  </a:solidFill>
                  <a:latin typeface="Poppins"/>
                  <a:ea typeface="Poppins"/>
                  <a:cs typeface="Poppins"/>
                  <a:sym typeface="Poppins"/>
                </a:endParaRPr>
              </a:p>
            </p:txBody>
          </p:sp>
        </p:grpSp>
        <p:grpSp>
          <p:nvGrpSpPr>
            <p:cNvPr id="511" name="Google Shape;511;p27"/>
            <p:cNvGrpSpPr/>
            <p:nvPr/>
          </p:nvGrpSpPr>
          <p:grpSpPr>
            <a:xfrm>
              <a:off x="4033350" y="1007450"/>
              <a:ext cx="2003888" cy="323100"/>
              <a:chOff x="4109550" y="1007450"/>
              <a:chExt cx="2003888" cy="323100"/>
            </a:xfrm>
          </p:grpSpPr>
          <p:sp>
            <p:nvSpPr>
              <p:cNvPr id="512" name="Google Shape;512;p27"/>
              <p:cNvSpPr/>
              <p:nvPr/>
            </p:nvSpPr>
            <p:spPr>
              <a:xfrm>
                <a:off x="4109550" y="1100438"/>
                <a:ext cx="137100" cy="137100"/>
              </a:xfrm>
              <a:prstGeom prst="rect">
                <a:avLst/>
              </a:prstGeom>
              <a:solidFill>
                <a:srgbClr val="CA5F38"/>
              </a:solidFill>
              <a:ln cap="flat" cmpd="sng" w="9525">
                <a:solidFill>
                  <a:srgbClr val="CA5F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27"/>
              <p:cNvSpPr txBox="1"/>
              <p:nvPr/>
            </p:nvSpPr>
            <p:spPr>
              <a:xfrm>
                <a:off x="4197038" y="1007450"/>
                <a:ext cx="1916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900">
                    <a:solidFill>
                      <a:srgbClr val="0C4C9F"/>
                    </a:solidFill>
                    <a:latin typeface="Poppins"/>
                    <a:ea typeface="Poppins"/>
                    <a:cs typeface="Poppins"/>
                    <a:sym typeface="Poppins"/>
                  </a:rPr>
                  <a:t>Organizer Baseline </a:t>
                </a:r>
                <a:r>
                  <a:rPr lang="en" sz="900">
                    <a:solidFill>
                      <a:srgbClr val="22BECF"/>
                    </a:solidFill>
                    <a:latin typeface="Poppins"/>
                    <a:ea typeface="Poppins"/>
                    <a:cs typeface="Poppins"/>
                    <a:sym typeface="Poppins"/>
                  </a:rPr>
                  <a:t>[1]</a:t>
                </a:r>
                <a:endParaRPr sz="900">
                  <a:solidFill>
                    <a:srgbClr val="22BECF"/>
                  </a:solidFill>
                  <a:latin typeface="Poppins"/>
                  <a:ea typeface="Poppins"/>
                  <a:cs typeface="Poppins"/>
                  <a:sym typeface="Poppins"/>
                </a:endParaRPr>
              </a:p>
            </p:txBody>
          </p:sp>
        </p:grpSp>
        <p:grpSp>
          <p:nvGrpSpPr>
            <p:cNvPr id="514" name="Google Shape;514;p27"/>
            <p:cNvGrpSpPr/>
            <p:nvPr/>
          </p:nvGrpSpPr>
          <p:grpSpPr>
            <a:xfrm>
              <a:off x="5569875" y="1007450"/>
              <a:ext cx="2005163" cy="323100"/>
              <a:chOff x="5569875" y="1007450"/>
              <a:chExt cx="2005163" cy="323100"/>
            </a:xfrm>
          </p:grpSpPr>
          <p:sp>
            <p:nvSpPr>
              <p:cNvPr id="515" name="Google Shape;515;p27"/>
              <p:cNvSpPr/>
              <p:nvPr/>
            </p:nvSpPr>
            <p:spPr>
              <a:xfrm>
                <a:off x="5569875" y="1100463"/>
                <a:ext cx="137100" cy="137100"/>
              </a:xfrm>
              <a:prstGeom prst="rect">
                <a:avLst/>
              </a:prstGeom>
              <a:solidFill>
                <a:srgbClr val="22BECF"/>
              </a:solidFill>
              <a:ln cap="flat" cmpd="sng" w="9525">
                <a:solidFill>
                  <a:srgbClr val="22BEC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p27"/>
              <p:cNvSpPr txBox="1"/>
              <p:nvPr/>
            </p:nvSpPr>
            <p:spPr>
              <a:xfrm>
                <a:off x="5658638" y="1007450"/>
                <a:ext cx="1916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900">
                    <a:solidFill>
                      <a:srgbClr val="0C4C9F"/>
                    </a:solidFill>
                    <a:latin typeface="Poppins"/>
                    <a:ea typeface="Poppins"/>
                    <a:cs typeface="Poppins"/>
                    <a:sym typeface="Poppins"/>
                  </a:rPr>
                  <a:t>Separated Hybrid (Ours)</a:t>
                </a:r>
                <a:endParaRPr b="1" sz="900">
                  <a:solidFill>
                    <a:srgbClr val="0C4C9F"/>
                  </a:solidFill>
                  <a:latin typeface="Poppins"/>
                  <a:ea typeface="Poppins"/>
                  <a:cs typeface="Poppins"/>
                  <a:sym typeface="Poppins"/>
                </a:endParaRPr>
              </a:p>
            </p:txBody>
          </p:sp>
        </p:grpSp>
      </p:grpSp>
      <p:sp>
        <p:nvSpPr>
          <p:cNvPr id="517" name="Google Shape;517;p27"/>
          <p:cNvSpPr txBox="1"/>
          <p:nvPr/>
        </p:nvSpPr>
        <p:spPr>
          <a:xfrm>
            <a:off x="8251801" y="1996400"/>
            <a:ext cx="2433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700">
                <a:solidFill>
                  <a:srgbClr val="9D9337"/>
                </a:solidFill>
                <a:latin typeface="Poppins"/>
                <a:ea typeface="Poppins"/>
                <a:cs typeface="Poppins"/>
                <a:sym typeface="Poppins"/>
              </a:rPr>
              <a:t>*</a:t>
            </a:r>
            <a:endParaRPr sz="1200">
              <a:solidFill>
                <a:srgbClr val="9D9337"/>
              </a:solidFill>
            </a:endParaRPr>
          </a:p>
        </p:txBody>
      </p:sp>
      <p:sp>
        <p:nvSpPr>
          <p:cNvPr id="518" name="Google Shape;518;p27"/>
          <p:cNvSpPr txBox="1"/>
          <p:nvPr/>
        </p:nvSpPr>
        <p:spPr>
          <a:xfrm>
            <a:off x="5640701" y="3531250"/>
            <a:ext cx="2433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700">
                <a:solidFill>
                  <a:srgbClr val="9D9337"/>
                </a:solidFill>
                <a:latin typeface="Poppins"/>
                <a:ea typeface="Poppins"/>
                <a:cs typeface="Poppins"/>
                <a:sym typeface="Poppins"/>
              </a:rPr>
              <a:t>*</a:t>
            </a:r>
            <a:endParaRPr sz="1200">
              <a:solidFill>
                <a:srgbClr val="9D9337"/>
              </a:solidFill>
            </a:endParaRPr>
          </a:p>
        </p:txBody>
      </p:sp>
      <p:sp>
        <p:nvSpPr>
          <p:cNvPr id="519" name="Google Shape;519;p27"/>
          <p:cNvSpPr txBox="1"/>
          <p:nvPr/>
        </p:nvSpPr>
        <p:spPr>
          <a:xfrm>
            <a:off x="6763114" y="3537675"/>
            <a:ext cx="2433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700">
                <a:solidFill>
                  <a:srgbClr val="9D9337"/>
                </a:solidFill>
                <a:latin typeface="Poppins"/>
                <a:ea typeface="Poppins"/>
                <a:cs typeface="Poppins"/>
                <a:sym typeface="Poppins"/>
              </a:rPr>
              <a:t>* </a:t>
            </a:r>
            <a:endParaRPr sz="1200">
              <a:solidFill>
                <a:srgbClr val="9D9337"/>
              </a:solidFill>
            </a:endParaRPr>
          </a:p>
        </p:txBody>
      </p:sp>
      <p:sp>
        <p:nvSpPr>
          <p:cNvPr id="520" name="Google Shape;520;p27"/>
          <p:cNvSpPr txBox="1"/>
          <p:nvPr/>
        </p:nvSpPr>
        <p:spPr>
          <a:xfrm>
            <a:off x="754925" y="1458325"/>
            <a:ext cx="2403900" cy="589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1600">
                <a:solidFill>
                  <a:srgbClr val="0C4C9F"/>
                </a:solidFill>
                <a:latin typeface="Poppins"/>
                <a:ea typeface="Poppins"/>
                <a:cs typeface="Poppins"/>
                <a:sym typeface="Poppins"/>
              </a:rPr>
              <a:t>x</a:t>
            </a:r>
            <a:r>
              <a:rPr b="1" lang="en" sz="1600">
                <a:solidFill>
                  <a:srgbClr val="0C4C9F"/>
                </a:solidFill>
                <a:latin typeface="Poppins"/>
                <a:ea typeface="Poppins"/>
                <a:cs typeface="Poppins"/>
                <a:sym typeface="Poppins"/>
              </a:rPr>
              <a:t>30 Fewer!</a:t>
            </a:r>
            <a:endParaRPr sz="1600">
              <a:solidFill>
                <a:srgbClr val="0C4C9F"/>
              </a:solidFill>
              <a:latin typeface="Poppins"/>
              <a:ea typeface="Poppins"/>
              <a:cs typeface="Poppins"/>
              <a:sym typeface="Poppins"/>
            </a:endParaRPr>
          </a:p>
        </p:txBody>
      </p:sp>
      <p:sp>
        <p:nvSpPr>
          <p:cNvPr id="521" name="Google Shape;521;p27"/>
          <p:cNvSpPr txBox="1"/>
          <p:nvPr/>
        </p:nvSpPr>
        <p:spPr>
          <a:xfrm>
            <a:off x="5331575" y="1458325"/>
            <a:ext cx="2920200" cy="589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1600">
                <a:solidFill>
                  <a:srgbClr val="0C4C9F"/>
                </a:solidFill>
                <a:latin typeface="Poppins"/>
                <a:ea typeface="Poppins"/>
                <a:cs typeface="Poppins"/>
                <a:sym typeface="Poppins"/>
              </a:rPr>
              <a:t>x24</a:t>
            </a:r>
            <a:r>
              <a:rPr b="1" lang="en" sz="1600">
                <a:solidFill>
                  <a:srgbClr val="0C4C9F"/>
                </a:solidFill>
                <a:latin typeface="Poppins"/>
                <a:ea typeface="Poppins"/>
                <a:cs typeface="Poppins"/>
                <a:sym typeface="Poppins"/>
              </a:rPr>
              <a:t> Less!</a:t>
            </a:r>
            <a:endParaRPr sz="1600">
              <a:solidFill>
                <a:srgbClr val="0C4C9F"/>
              </a:solidFill>
              <a:latin typeface="Poppins"/>
              <a:ea typeface="Poppins"/>
              <a:cs typeface="Poppins"/>
              <a:sym typeface="Poppins"/>
            </a:endParaRPr>
          </a:p>
        </p:txBody>
      </p:sp>
      <p:sp>
        <p:nvSpPr>
          <p:cNvPr id="522" name="Google Shape;522;p27"/>
          <p:cNvSpPr txBox="1"/>
          <p:nvPr/>
        </p:nvSpPr>
        <p:spPr>
          <a:xfrm>
            <a:off x="2995475" y="2946150"/>
            <a:ext cx="2999700" cy="64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1600">
                <a:solidFill>
                  <a:srgbClr val="0C4C9F"/>
                </a:solidFill>
                <a:latin typeface="Poppins"/>
                <a:ea typeface="Poppins"/>
                <a:cs typeface="Poppins"/>
                <a:sym typeface="Poppins"/>
              </a:rPr>
              <a:t>x600 Fewer!</a:t>
            </a:r>
            <a:endParaRPr sz="1600">
              <a:solidFill>
                <a:srgbClr val="0C4C9F"/>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526" name="Shape 526"/>
        <p:cNvGrpSpPr/>
        <p:nvPr/>
      </p:nvGrpSpPr>
      <p:grpSpPr>
        <a:xfrm>
          <a:off x="0" y="0"/>
          <a:ext cx="0" cy="0"/>
          <a:chOff x="0" y="0"/>
          <a:chExt cx="0" cy="0"/>
        </a:xfrm>
      </p:grpSpPr>
      <p:sp>
        <p:nvSpPr>
          <p:cNvPr id="527" name="Google Shape;527;p28"/>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CA5F38"/>
                </a:solidFill>
                <a:latin typeface="Poppins"/>
                <a:ea typeface="Poppins"/>
                <a:cs typeface="Poppins"/>
                <a:sym typeface="Poppins"/>
              </a:rPr>
              <a:t>Conclusion</a:t>
            </a:r>
            <a:r>
              <a:rPr b="1" lang="en" sz="3000">
                <a:solidFill>
                  <a:srgbClr val="0C4C9F"/>
                </a:solidFill>
                <a:latin typeface="Poppins"/>
                <a:ea typeface="Poppins"/>
                <a:cs typeface="Poppins"/>
                <a:sym typeface="Poppins"/>
              </a:rPr>
              <a:t> </a:t>
            </a:r>
            <a:r>
              <a:rPr lang="en" sz="3000">
                <a:solidFill>
                  <a:srgbClr val="0C4C9F"/>
                </a:solidFill>
                <a:latin typeface="Poppins"/>
                <a:ea typeface="Poppins"/>
                <a:cs typeface="Poppins"/>
                <a:sym typeface="Poppins"/>
              </a:rPr>
              <a:t>and</a:t>
            </a:r>
            <a:r>
              <a:rPr b="1" lang="en" sz="3000">
                <a:solidFill>
                  <a:srgbClr val="0C4C9F"/>
                </a:solidFill>
                <a:latin typeface="Poppins"/>
                <a:ea typeface="Poppins"/>
                <a:cs typeface="Poppins"/>
                <a:sym typeface="Poppins"/>
              </a:rPr>
              <a:t> </a:t>
            </a:r>
            <a:r>
              <a:rPr b="1" lang="en" sz="3000">
                <a:solidFill>
                  <a:srgbClr val="9D9337"/>
                </a:solidFill>
                <a:latin typeface="Poppins"/>
                <a:ea typeface="Poppins"/>
                <a:cs typeface="Poppins"/>
                <a:sym typeface="Poppins"/>
              </a:rPr>
              <a:t>Future Work</a:t>
            </a:r>
            <a:endParaRPr b="1" sz="1300">
              <a:solidFill>
                <a:srgbClr val="9D9337"/>
              </a:solidFill>
              <a:latin typeface="Poppins"/>
              <a:ea typeface="Poppins"/>
              <a:cs typeface="Poppins"/>
              <a:sym typeface="Poppins"/>
            </a:endParaRPr>
          </a:p>
        </p:txBody>
      </p:sp>
      <p:sp>
        <p:nvSpPr>
          <p:cNvPr id="528" name="Google Shape;528;p28"/>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Outro - Conclusion/Future Work</a:t>
            </a:r>
            <a:endParaRPr sz="1100">
              <a:solidFill>
                <a:srgbClr val="0C4C9F"/>
              </a:solidFill>
              <a:latin typeface="Poppins"/>
              <a:ea typeface="Poppins"/>
              <a:cs typeface="Poppins"/>
              <a:sym typeface="Poppins"/>
            </a:endParaRPr>
          </a:p>
        </p:txBody>
      </p:sp>
      <p:sp>
        <p:nvSpPr>
          <p:cNvPr id="529" name="Google Shape;529;p28"/>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15/</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530" name="Google Shape;530;p28"/>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531" name="Google Shape;531;p28"/>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532" name="Google Shape;532;p28"/>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533" name="Google Shape;533;p28"/>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cxnSp>
        <p:nvCxnSpPr>
          <p:cNvPr id="534" name="Google Shape;534;p28"/>
          <p:cNvCxnSpPr/>
          <p:nvPr/>
        </p:nvCxnSpPr>
        <p:spPr>
          <a:xfrm flipH="1">
            <a:off x="4572125" y="953463"/>
            <a:ext cx="4500" cy="3546000"/>
          </a:xfrm>
          <a:prstGeom prst="straightConnector1">
            <a:avLst/>
          </a:prstGeom>
          <a:noFill/>
          <a:ln cap="flat" cmpd="sng" w="19050">
            <a:solidFill>
              <a:srgbClr val="A7A496"/>
            </a:solidFill>
            <a:prstDash val="dash"/>
            <a:round/>
            <a:headEnd len="med" w="med" type="none"/>
            <a:tailEnd len="med" w="med" type="none"/>
          </a:ln>
        </p:spPr>
      </p:cxnSp>
      <p:cxnSp>
        <p:nvCxnSpPr>
          <p:cNvPr id="535" name="Google Shape;535;p28"/>
          <p:cNvCxnSpPr/>
          <p:nvPr/>
        </p:nvCxnSpPr>
        <p:spPr>
          <a:xfrm>
            <a:off x="313925" y="2691663"/>
            <a:ext cx="4262700" cy="6900"/>
          </a:xfrm>
          <a:prstGeom prst="straightConnector1">
            <a:avLst/>
          </a:prstGeom>
          <a:noFill/>
          <a:ln cap="flat" cmpd="sng" w="19050">
            <a:solidFill>
              <a:srgbClr val="A7A496"/>
            </a:solidFill>
            <a:prstDash val="dash"/>
            <a:round/>
            <a:headEnd len="med" w="med" type="none"/>
            <a:tailEnd len="med" w="med" type="none"/>
          </a:ln>
        </p:spPr>
      </p:cxnSp>
      <p:sp>
        <p:nvSpPr>
          <p:cNvPr id="536" name="Google Shape;536;p28"/>
          <p:cNvSpPr txBox="1"/>
          <p:nvPr/>
        </p:nvSpPr>
        <p:spPr>
          <a:xfrm>
            <a:off x="4890700" y="1558225"/>
            <a:ext cx="15660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000"/>
              </a:spcBef>
              <a:spcAft>
                <a:spcPts val="1000"/>
              </a:spcAft>
              <a:buNone/>
            </a:pPr>
            <a:r>
              <a:rPr b="1" lang="en" sz="2000">
                <a:solidFill>
                  <a:srgbClr val="9D9337"/>
                </a:solidFill>
                <a:latin typeface="Poppins"/>
                <a:ea typeface="Poppins"/>
                <a:cs typeface="Poppins"/>
                <a:sym typeface="Poppins"/>
              </a:rPr>
              <a:t>QR-DQN</a:t>
            </a:r>
            <a:endParaRPr b="1" sz="2000">
              <a:solidFill>
                <a:srgbClr val="9D9337"/>
              </a:solidFill>
            </a:endParaRPr>
          </a:p>
        </p:txBody>
      </p:sp>
      <p:sp>
        <p:nvSpPr>
          <p:cNvPr id="537" name="Google Shape;537;p28"/>
          <p:cNvSpPr txBox="1"/>
          <p:nvPr/>
        </p:nvSpPr>
        <p:spPr>
          <a:xfrm>
            <a:off x="6943000" y="1327363"/>
            <a:ext cx="1824300" cy="954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000"/>
              </a:spcBef>
              <a:spcAft>
                <a:spcPts val="1000"/>
              </a:spcAft>
              <a:buNone/>
            </a:pPr>
            <a:r>
              <a:rPr b="1" lang="en" sz="2000">
                <a:solidFill>
                  <a:srgbClr val="9D9337"/>
                </a:solidFill>
                <a:latin typeface="Poppins"/>
                <a:ea typeface="Poppins"/>
                <a:cs typeface="Poppins"/>
                <a:sym typeface="Poppins"/>
              </a:rPr>
              <a:t>Win Next Season!</a:t>
            </a:r>
            <a:endParaRPr sz="2000">
              <a:solidFill>
                <a:srgbClr val="9D9337"/>
              </a:solidFill>
            </a:endParaRPr>
          </a:p>
        </p:txBody>
      </p:sp>
      <p:sp>
        <p:nvSpPr>
          <p:cNvPr id="538" name="Google Shape;538;p28"/>
          <p:cNvSpPr txBox="1"/>
          <p:nvPr/>
        </p:nvSpPr>
        <p:spPr>
          <a:xfrm>
            <a:off x="4654450" y="3107063"/>
            <a:ext cx="2038500" cy="954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000"/>
              </a:spcBef>
              <a:spcAft>
                <a:spcPts val="1000"/>
              </a:spcAft>
              <a:buNone/>
            </a:pPr>
            <a:r>
              <a:rPr b="1" lang="en" sz="2000">
                <a:solidFill>
                  <a:srgbClr val="9D9337"/>
                </a:solidFill>
                <a:latin typeface="Poppins"/>
                <a:ea typeface="Poppins"/>
                <a:cs typeface="Poppins"/>
                <a:sym typeface="Poppins"/>
              </a:rPr>
              <a:t>New Environments</a:t>
            </a:r>
            <a:endParaRPr sz="2000">
              <a:solidFill>
                <a:srgbClr val="9D9337"/>
              </a:solidFill>
            </a:endParaRPr>
          </a:p>
        </p:txBody>
      </p:sp>
      <p:sp>
        <p:nvSpPr>
          <p:cNvPr id="539" name="Google Shape;539;p28"/>
          <p:cNvSpPr txBox="1"/>
          <p:nvPr/>
        </p:nvSpPr>
        <p:spPr>
          <a:xfrm>
            <a:off x="7047700" y="3337913"/>
            <a:ext cx="16149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000"/>
              </a:spcBef>
              <a:spcAft>
                <a:spcPts val="1000"/>
              </a:spcAft>
              <a:buNone/>
            </a:pPr>
            <a:r>
              <a:rPr b="1" lang="en" sz="2000" u="sng">
                <a:solidFill>
                  <a:srgbClr val="9D9337"/>
                </a:solidFill>
                <a:latin typeface="Poppins"/>
                <a:ea typeface="Poppins"/>
                <a:cs typeface="Poppins"/>
                <a:sym typeface="Poppins"/>
              </a:rPr>
              <a:t>MA-PPO</a:t>
            </a:r>
            <a:endParaRPr sz="2000" u="sng">
              <a:solidFill>
                <a:srgbClr val="9D9337"/>
              </a:solidFill>
            </a:endParaRPr>
          </a:p>
        </p:txBody>
      </p:sp>
      <p:cxnSp>
        <p:nvCxnSpPr>
          <p:cNvPr id="540" name="Google Shape;540;p28"/>
          <p:cNvCxnSpPr/>
          <p:nvPr/>
        </p:nvCxnSpPr>
        <p:spPr>
          <a:xfrm flipH="1">
            <a:off x="6770775" y="953463"/>
            <a:ext cx="4500" cy="3546000"/>
          </a:xfrm>
          <a:prstGeom prst="straightConnector1">
            <a:avLst/>
          </a:prstGeom>
          <a:noFill/>
          <a:ln cap="flat" cmpd="sng" w="19050">
            <a:solidFill>
              <a:srgbClr val="A7A496"/>
            </a:solidFill>
            <a:prstDash val="dash"/>
            <a:round/>
            <a:headEnd len="med" w="med" type="none"/>
            <a:tailEnd len="med" w="med" type="none"/>
          </a:ln>
        </p:spPr>
      </p:cxnSp>
      <p:cxnSp>
        <p:nvCxnSpPr>
          <p:cNvPr id="541" name="Google Shape;541;p28"/>
          <p:cNvCxnSpPr/>
          <p:nvPr/>
        </p:nvCxnSpPr>
        <p:spPr>
          <a:xfrm>
            <a:off x="4572113" y="2691063"/>
            <a:ext cx="4258800" cy="5100"/>
          </a:xfrm>
          <a:prstGeom prst="straightConnector1">
            <a:avLst/>
          </a:prstGeom>
          <a:noFill/>
          <a:ln cap="flat" cmpd="sng" w="19050">
            <a:solidFill>
              <a:srgbClr val="A7A496"/>
            </a:solidFill>
            <a:prstDash val="dash"/>
            <a:round/>
            <a:headEnd len="med" w="med" type="none"/>
            <a:tailEnd len="med" w="med" type="none"/>
          </a:ln>
        </p:spPr>
      </p:cxnSp>
      <p:sp>
        <p:nvSpPr>
          <p:cNvPr id="542" name="Google Shape;542;p28"/>
          <p:cNvSpPr txBox="1"/>
          <p:nvPr/>
        </p:nvSpPr>
        <p:spPr>
          <a:xfrm>
            <a:off x="313925" y="2698825"/>
            <a:ext cx="4258800" cy="477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000"/>
              </a:spcBef>
              <a:spcAft>
                <a:spcPts val="1000"/>
              </a:spcAft>
              <a:buNone/>
            </a:pPr>
            <a:r>
              <a:rPr b="1" lang="en" sz="1600">
                <a:solidFill>
                  <a:srgbClr val="CA5F38"/>
                </a:solidFill>
                <a:latin typeface="Poppins"/>
                <a:ea typeface="Poppins"/>
                <a:cs typeface="Poppins"/>
                <a:sym typeface="Poppins"/>
              </a:rPr>
              <a:t>Achievements</a:t>
            </a:r>
            <a:endParaRPr b="1" sz="1600">
              <a:solidFill>
                <a:srgbClr val="CA5F38"/>
              </a:solidFill>
              <a:latin typeface="Poppins"/>
              <a:ea typeface="Poppins"/>
              <a:cs typeface="Poppins"/>
              <a:sym typeface="Poppins"/>
            </a:endParaRPr>
          </a:p>
        </p:txBody>
      </p:sp>
      <p:sp>
        <p:nvSpPr>
          <p:cNvPr id="543" name="Google Shape;543;p28"/>
          <p:cNvSpPr txBox="1"/>
          <p:nvPr/>
        </p:nvSpPr>
        <p:spPr>
          <a:xfrm>
            <a:off x="1422050" y="3757950"/>
            <a:ext cx="2085900" cy="68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1500">
                <a:solidFill>
                  <a:srgbClr val="0C4C9F"/>
                </a:solidFill>
                <a:latin typeface="Poppins"/>
                <a:ea typeface="Poppins"/>
                <a:cs typeface="Poppins"/>
                <a:sym typeface="Poppins"/>
              </a:rPr>
              <a:t>x30 </a:t>
            </a:r>
            <a:r>
              <a:rPr lang="en" sz="1500">
                <a:solidFill>
                  <a:srgbClr val="0C4C9F"/>
                </a:solidFill>
                <a:latin typeface="Poppins"/>
                <a:ea typeface="Poppins"/>
                <a:cs typeface="Poppins"/>
                <a:sym typeface="Poppins"/>
              </a:rPr>
              <a:t>Fewer Model Parameters</a:t>
            </a:r>
            <a:endParaRPr sz="1500">
              <a:solidFill>
                <a:srgbClr val="0C4C9F"/>
              </a:solidFill>
              <a:latin typeface="Poppins"/>
              <a:ea typeface="Poppins"/>
              <a:cs typeface="Poppins"/>
              <a:sym typeface="Poppins"/>
            </a:endParaRPr>
          </a:p>
        </p:txBody>
      </p:sp>
      <p:sp>
        <p:nvSpPr>
          <p:cNvPr id="544" name="Google Shape;544;p28"/>
          <p:cNvSpPr txBox="1"/>
          <p:nvPr/>
        </p:nvSpPr>
        <p:spPr>
          <a:xfrm>
            <a:off x="2485925" y="3107075"/>
            <a:ext cx="20859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500">
                <a:solidFill>
                  <a:srgbClr val="0C4C9F"/>
                </a:solidFill>
                <a:latin typeface="Poppins"/>
                <a:ea typeface="Poppins"/>
                <a:cs typeface="Poppins"/>
                <a:sym typeface="Poppins"/>
              </a:rPr>
              <a:t>x24 </a:t>
            </a:r>
            <a:r>
              <a:rPr lang="en" sz="1500">
                <a:solidFill>
                  <a:srgbClr val="0C4C9F"/>
                </a:solidFill>
                <a:latin typeface="Poppins"/>
                <a:ea typeface="Poppins"/>
                <a:cs typeface="Poppins"/>
                <a:sym typeface="Poppins"/>
              </a:rPr>
              <a:t>Less Training Time</a:t>
            </a:r>
            <a:endParaRPr sz="1500">
              <a:solidFill>
                <a:srgbClr val="0C4C9F"/>
              </a:solidFill>
              <a:latin typeface="Poppins"/>
              <a:ea typeface="Poppins"/>
              <a:cs typeface="Poppins"/>
              <a:sym typeface="Poppins"/>
            </a:endParaRPr>
          </a:p>
        </p:txBody>
      </p:sp>
      <p:sp>
        <p:nvSpPr>
          <p:cNvPr id="545" name="Google Shape;545;p28"/>
          <p:cNvSpPr txBox="1"/>
          <p:nvPr/>
        </p:nvSpPr>
        <p:spPr>
          <a:xfrm>
            <a:off x="313925" y="3107075"/>
            <a:ext cx="21720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500">
                <a:solidFill>
                  <a:srgbClr val="0C4C9F"/>
                </a:solidFill>
                <a:latin typeface="Poppins"/>
                <a:ea typeface="Poppins"/>
                <a:cs typeface="Poppins"/>
                <a:sym typeface="Poppins"/>
              </a:rPr>
              <a:t>x600 </a:t>
            </a:r>
            <a:r>
              <a:rPr lang="en" sz="1500">
                <a:solidFill>
                  <a:srgbClr val="0C4C9F"/>
                </a:solidFill>
                <a:latin typeface="Poppins"/>
                <a:ea typeface="Poppins"/>
                <a:cs typeface="Poppins"/>
                <a:sym typeface="Poppins"/>
              </a:rPr>
              <a:t>Fewer Training Examples</a:t>
            </a:r>
            <a:endParaRPr sz="1500">
              <a:solidFill>
                <a:srgbClr val="0C4C9F"/>
              </a:solidFill>
              <a:latin typeface="Poppins"/>
              <a:ea typeface="Poppins"/>
              <a:cs typeface="Poppins"/>
              <a:sym typeface="Poppins"/>
            </a:endParaRPr>
          </a:p>
        </p:txBody>
      </p:sp>
      <p:sp>
        <p:nvSpPr>
          <p:cNvPr id="546" name="Google Shape;546;p28"/>
          <p:cNvSpPr txBox="1"/>
          <p:nvPr/>
        </p:nvSpPr>
        <p:spPr>
          <a:xfrm>
            <a:off x="317825" y="925400"/>
            <a:ext cx="4258800" cy="477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000"/>
              </a:spcBef>
              <a:spcAft>
                <a:spcPts val="1000"/>
              </a:spcAft>
              <a:buNone/>
            </a:pPr>
            <a:r>
              <a:rPr b="1" lang="en" sz="1600">
                <a:solidFill>
                  <a:srgbClr val="CA5F38"/>
                </a:solidFill>
                <a:latin typeface="Poppins"/>
                <a:ea typeface="Poppins"/>
                <a:cs typeface="Poppins"/>
                <a:sym typeface="Poppins"/>
              </a:rPr>
              <a:t>What We Studied</a:t>
            </a:r>
            <a:endParaRPr b="1" sz="1600">
              <a:solidFill>
                <a:srgbClr val="CA5F38"/>
              </a:solidFill>
              <a:latin typeface="Poppins"/>
              <a:ea typeface="Poppins"/>
              <a:cs typeface="Poppins"/>
              <a:sym typeface="Poppins"/>
            </a:endParaRPr>
          </a:p>
        </p:txBody>
      </p:sp>
      <p:sp>
        <p:nvSpPr>
          <p:cNvPr id="547" name="Google Shape;547;p28"/>
          <p:cNvSpPr txBox="1"/>
          <p:nvPr/>
        </p:nvSpPr>
        <p:spPr>
          <a:xfrm>
            <a:off x="1122875" y="1951525"/>
            <a:ext cx="2656200" cy="68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1500">
                <a:solidFill>
                  <a:srgbClr val="0C4C9F"/>
                </a:solidFill>
                <a:latin typeface="Poppins"/>
                <a:ea typeface="Poppins"/>
                <a:cs typeface="Poppins"/>
                <a:sym typeface="Poppins"/>
              </a:rPr>
              <a:t>Hybrid</a:t>
            </a:r>
            <a:r>
              <a:rPr lang="en" sz="1500">
                <a:solidFill>
                  <a:srgbClr val="0C4C9F"/>
                </a:solidFill>
                <a:latin typeface="Poppins"/>
                <a:ea typeface="Poppins"/>
                <a:cs typeface="Poppins"/>
                <a:sym typeface="Poppins"/>
              </a:rPr>
              <a:t> Architecture with </a:t>
            </a:r>
            <a:r>
              <a:rPr b="1" lang="en" sz="1500">
                <a:solidFill>
                  <a:srgbClr val="0C4C9F"/>
                </a:solidFill>
                <a:latin typeface="Poppins"/>
                <a:ea typeface="Poppins"/>
                <a:cs typeface="Poppins"/>
                <a:sym typeface="Poppins"/>
              </a:rPr>
              <a:t>Trajectory Separation</a:t>
            </a:r>
            <a:endParaRPr b="1" sz="1500">
              <a:solidFill>
                <a:srgbClr val="0C4C9F"/>
              </a:solidFill>
              <a:latin typeface="Poppins"/>
              <a:ea typeface="Poppins"/>
              <a:cs typeface="Poppins"/>
              <a:sym typeface="Poppins"/>
            </a:endParaRPr>
          </a:p>
        </p:txBody>
      </p:sp>
      <p:sp>
        <p:nvSpPr>
          <p:cNvPr id="548" name="Google Shape;548;p28"/>
          <p:cNvSpPr txBox="1"/>
          <p:nvPr/>
        </p:nvSpPr>
        <p:spPr>
          <a:xfrm>
            <a:off x="2490725" y="1300638"/>
            <a:ext cx="20859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500">
                <a:solidFill>
                  <a:srgbClr val="0C4C9F"/>
                </a:solidFill>
                <a:latin typeface="Poppins"/>
                <a:ea typeface="Poppins"/>
                <a:cs typeface="Poppins"/>
                <a:sym typeface="Poppins"/>
              </a:rPr>
              <a:t>Resource </a:t>
            </a:r>
            <a:r>
              <a:rPr b="1" lang="en" sz="1500">
                <a:solidFill>
                  <a:srgbClr val="0C4C9F"/>
                </a:solidFill>
                <a:latin typeface="Poppins"/>
                <a:ea typeface="Poppins"/>
                <a:cs typeface="Poppins"/>
                <a:sym typeface="Poppins"/>
              </a:rPr>
              <a:t>Efficient </a:t>
            </a:r>
            <a:r>
              <a:rPr lang="en" sz="1500">
                <a:solidFill>
                  <a:srgbClr val="0C4C9F"/>
                </a:solidFill>
                <a:latin typeface="Poppins"/>
                <a:ea typeface="Poppins"/>
                <a:cs typeface="Poppins"/>
                <a:sym typeface="Poppins"/>
              </a:rPr>
              <a:t>MARL Training</a:t>
            </a:r>
            <a:endParaRPr sz="1500">
              <a:solidFill>
                <a:srgbClr val="0C4C9F"/>
              </a:solidFill>
              <a:latin typeface="Poppins"/>
              <a:ea typeface="Poppins"/>
              <a:cs typeface="Poppins"/>
              <a:sym typeface="Poppins"/>
            </a:endParaRPr>
          </a:p>
        </p:txBody>
      </p:sp>
      <p:sp>
        <p:nvSpPr>
          <p:cNvPr id="549" name="Google Shape;549;p28"/>
          <p:cNvSpPr txBox="1"/>
          <p:nvPr/>
        </p:nvSpPr>
        <p:spPr>
          <a:xfrm>
            <a:off x="318725" y="1300638"/>
            <a:ext cx="21720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500">
                <a:solidFill>
                  <a:srgbClr val="0C4C9F"/>
                </a:solidFill>
                <a:latin typeface="Poppins"/>
                <a:ea typeface="Poppins"/>
                <a:cs typeface="Poppins"/>
                <a:sym typeface="Poppins"/>
              </a:rPr>
              <a:t>MARL</a:t>
            </a:r>
            <a:r>
              <a:rPr lang="en" sz="1500">
                <a:solidFill>
                  <a:srgbClr val="0C4C9F"/>
                </a:solidFill>
                <a:latin typeface="Poppins"/>
                <a:ea typeface="Poppins"/>
                <a:cs typeface="Poppins"/>
                <a:sym typeface="Poppins"/>
              </a:rPr>
              <a:t> methods in </a:t>
            </a:r>
            <a:r>
              <a:rPr b="1" lang="en" sz="1500">
                <a:solidFill>
                  <a:srgbClr val="0C4C9F"/>
                </a:solidFill>
                <a:latin typeface="Poppins"/>
                <a:ea typeface="Poppins"/>
                <a:cs typeface="Poppins"/>
                <a:sym typeface="Poppins"/>
              </a:rPr>
              <a:t>Lux AI</a:t>
            </a:r>
            <a:r>
              <a:rPr lang="en" sz="1500">
                <a:solidFill>
                  <a:srgbClr val="0C4C9F"/>
                </a:solidFill>
                <a:latin typeface="Poppins"/>
                <a:ea typeface="Poppins"/>
                <a:cs typeface="Poppins"/>
                <a:sym typeface="Poppins"/>
              </a:rPr>
              <a:t> Competition</a:t>
            </a:r>
            <a:endParaRPr sz="1500">
              <a:solidFill>
                <a:srgbClr val="0C4C9F"/>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553" name="Shape 553"/>
        <p:cNvGrpSpPr/>
        <p:nvPr/>
      </p:nvGrpSpPr>
      <p:grpSpPr>
        <a:xfrm>
          <a:off x="0" y="0"/>
          <a:ext cx="0" cy="0"/>
          <a:chOff x="0" y="0"/>
          <a:chExt cx="0" cy="0"/>
        </a:xfrm>
      </p:grpSpPr>
      <p:sp>
        <p:nvSpPr>
          <p:cNvPr id="554" name="Google Shape;554;p29"/>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Outro</a:t>
            </a:r>
            <a:r>
              <a:rPr lang="en" sz="1100">
                <a:solidFill>
                  <a:srgbClr val="0C4C9F"/>
                </a:solidFill>
                <a:latin typeface="Poppins"/>
                <a:ea typeface="Poppins"/>
                <a:cs typeface="Poppins"/>
                <a:sym typeface="Poppins"/>
              </a:rPr>
              <a:t> - Thank You!</a:t>
            </a:r>
            <a:endParaRPr sz="1100">
              <a:solidFill>
                <a:srgbClr val="0C4C9F"/>
              </a:solidFill>
              <a:latin typeface="Poppins"/>
              <a:ea typeface="Poppins"/>
              <a:cs typeface="Poppins"/>
              <a:sym typeface="Poppins"/>
            </a:endParaRPr>
          </a:p>
        </p:txBody>
      </p:sp>
      <p:pic>
        <p:nvPicPr>
          <p:cNvPr id="555" name="Google Shape;555;p29"/>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556" name="Google Shape;556;p29"/>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557" name="Google Shape;557;p29"/>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558" name="Google Shape;558;p29"/>
          <p:cNvSpPr txBox="1"/>
          <p:nvPr/>
        </p:nvSpPr>
        <p:spPr>
          <a:xfrm>
            <a:off x="2375313" y="2571750"/>
            <a:ext cx="4396200" cy="130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lang="en" sz="3000">
                <a:solidFill>
                  <a:srgbClr val="0C4C9F"/>
                </a:solidFill>
                <a:latin typeface="Poppins"/>
                <a:ea typeface="Poppins"/>
                <a:cs typeface="Poppins"/>
                <a:sym typeface="Poppins"/>
              </a:rPr>
              <a:t>Thank </a:t>
            </a:r>
            <a:r>
              <a:rPr b="1" lang="en" sz="3000">
                <a:solidFill>
                  <a:srgbClr val="0C4C9F"/>
                </a:solidFill>
                <a:latin typeface="Poppins"/>
                <a:ea typeface="Poppins"/>
                <a:cs typeface="Poppins"/>
                <a:sym typeface="Poppins"/>
              </a:rPr>
              <a:t>You</a:t>
            </a:r>
            <a:r>
              <a:rPr lang="en" sz="3000">
                <a:solidFill>
                  <a:srgbClr val="0C4C9F"/>
                </a:solidFill>
                <a:latin typeface="Poppins"/>
                <a:ea typeface="Poppins"/>
                <a:cs typeface="Poppins"/>
                <a:sym typeface="Poppins"/>
              </a:rPr>
              <a:t> For </a:t>
            </a:r>
            <a:r>
              <a:rPr b="1" lang="en" sz="3000">
                <a:solidFill>
                  <a:srgbClr val="0C4C9F"/>
                </a:solidFill>
                <a:latin typeface="Poppins"/>
                <a:ea typeface="Poppins"/>
                <a:cs typeface="Poppins"/>
                <a:sym typeface="Poppins"/>
              </a:rPr>
              <a:t>Your</a:t>
            </a:r>
            <a:endParaRPr b="1" sz="3000">
              <a:solidFill>
                <a:srgbClr val="0C4C9F"/>
              </a:solidFill>
              <a:latin typeface="Poppins"/>
              <a:ea typeface="Poppins"/>
              <a:cs typeface="Poppins"/>
              <a:sym typeface="Poppins"/>
            </a:endParaRPr>
          </a:p>
          <a:p>
            <a:pPr indent="0" lvl="0" marL="0" rtl="0" algn="ctr">
              <a:lnSpc>
                <a:spcPct val="115000"/>
              </a:lnSpc>
              <a:spcBef>
                <a:spcPts val="1000"/>
              </a:spcBef>
              <a:spcAft>
                <a:spcPts val="1000"/>
              </a:spcAft>
              <a:buNone/>
            </a:pPr>
            <a:r>
              <a:rPr lang="en" sz="3000">
                <a:solidFill>
                  <a:srgbClr val="0C4C9F"/>
                </a:solidFill>
                <a:latin typeface="Poppins"/>
                <a:ea typeface="Poppins"/>
                <a:cs typeface="Poppins"/>
                <a:sym typeface="Poppins"/>
              </a:rPr>
              <a:t>Attention</a:t>
            </a:r>
            <a:r>
              <a:rPr b="1" lang="en" sz="3000">
                <a:solidFill>
                  <a:srgbClr val="0C4C9F"/>
                </a:solidFill>
                <a:latin typeface="Poppins"/>
                <a:ea typeface="Poppins"/>
                <a:cs typeface="Poppins"/>
                <a:sym typeface="Poppins"/>
              </a:rPr>
              <a:t>! </a:t>
            </a:r>
            <a:endParaRPr/>
          </a:p>
        </p:txBody>
      </p:sp>
      <p:pic>
        <p:nvPicPr>
          <p:cNvPr id="559" name="Google Shape;559;p29"/>
          <p:cNvPicPr preferRelativeResize="0"/>
          <p:nvPr/>
        </p:nvPicPr>
        <p:blipFill rotWithShape="1">
          <a:blip r:embed="rId5">
            <a:alphaModFix/>
          </a:blip>
          <a:srcRect b="20903" l="43453" r="7401" t="25109"/>
          <a:stretch/>
        </p:blipFill>
        <p:spPr>
          <a:xfrm>
            <a:off x="5921950" y="153350"/>
            <a:ext cx="3028326" cy="2373175"/>
          </a:xfrm>
          <a:prstGeom prst="rect">
            <a:avLst/>
          </a:prstGeom>
          <a:noFill/>
          <a:ln>
            <a:noFill/>
          </a:ln>
        </p:spPr>
      </p:pic>
      <p:pic>
        <p:nvPicPr>
          <p:cNvPr id="560" name="Google Shape;560;p29"/>
          <p:cNvPicPr preferRelativeResize="0"/>
          <p:nvPr/>
        </p:nvPicPr>
        <p:blipFill>
          <a:blip r:embed="rId6">
            <a:alphaModFix/>
          </a:blip>
          <a:stretch>
            <a:fillRect/>
          </a:stretch>
        </p:blipFill>
        <p:spPr>
          <a:xfrm>
            <a:off x="570700" y="418350"/>
            <a:ext cx="1191100" cy="930540"/>
          </a:xfrm>
          <a:prstGeom prst="rect">
            <a:avLst/>
          </a:prstGeom>
          <a:noFill/>
          <a:ln>
            <a:noFill/>
          </a:ln>
        </p:spPr>
      </p:pic>
      <p:pic>
        <p:nvPicPr>
          <p:cNvPr id="561" name="Google Shape;561;p29"/>
          <p:cNvPicPr preferRelativeResize="0"/>
          <p:nvPr/>
        </p:nvPicPr>
        <p:blipFill>
          <a:blip r:embed="rId7">
            <a:alphaModFix/>
          </a:blip>
          <a:stretch>
            <a:fillRect/>
          </a:stretch>
        </p:blipFill>
        <p:spPr>
          <a:xfrm>
            <a:off x="2975225" y="690438"/>
            <a:ext cx="837144" cy="771912"/>
          </a:xfrm>
          <a:prstGeom prst="rect">
            <a:avLst/>
          </a:prstGeom>
          <a:noFill/>
          <a:ln>
            <a:noFill/>
          </a:ln>
        </p:spPr>
      </p:pic>
      <p:pic>
        <p:nvPicPr>
          <p:cNvPr id="562" name="Google Shape;562;p29"/>
          <p:cNvPicPr preferRelativeResize="0"/>
          <p:nvPr/>
        </p:nvPicPr>
        <p:blipFill>
          <a:blip r:embed="rId8">
            <a:alphaModFix/>
          </a:blip>
          <a:stretch>
            <a:fillRect/>
          </a:stretch>
        </p:blipFill>
        <p:spPr>
          <a:xfrm>
            <a:off x="6552599" y="3400200"/>
            <a:ext cx="606290" cy="477450"/>
          </a:xfrm>
          <a:prstGeom prst="rect">
            <a:avLst/>
          </a:prstGeom>
          <a:noFill/>
          <a:ln>
            <a:noFill/>
          </a:ln>
        </p:spPr>
      </p:pic>
      <p:pic>
        <p:nvPicPr>
          <p:cNvPr id="563" name="Google Shape;563;p29"/>
          <p:cNvPicPr preferRelativeResize="0"/>
          <p:nvPr/>
        </p:nvPicPr>
        <p:blipFill>
          <a:blip r:embed="rId9">
            <a:alphaModFix/>
          </a:blip>
          <a:stretch>
            <a:fillRect/>
          </a:stretch>
        </p:blipFill>
        <p:spPr>
          <a:xfrm>
            <a:off x="1392445" y="3333750"/>
            <a:ext cx="1191100" cy="933050"/>
          </a:xfrm>
          <a:prstGeom prst="rect">
            <a:avLst/>
          </a:prstGeom>
          <a:noFill/>
          <a:ln>
            <a:noFill/>
          </a:ln>
        </p:spPr>
      </p:pic>
      <p:pic>
        <p:nvPicPr>
          <p:cNvPr id="564" name="Google Shape;564;p29"/>
          <p:cNvPicPr preferRelativeResize="0"/>
          <p:nvPr/>
        </p:nvPicPr>
        <p:blipFill>
          <a:blip r:embed="rId8">
            <a:alphaModFix/>
          </a:blip>
          <a:stretch>
            <a:fillRect/>
          </a:stretch>
        </p:blipFill>
        <p:spPr>
          <a:xfrm>
            <a:off x="4729500" y="264975"/>
            <a:ext cx="803975" cy="633125"/>
          </a:xfrm>
          <a:prstGeom prst="rect">
            <a:avLst/>
          </a:prstGeom>
          <a:noFill/>
          <a:ln>
            <a:noFill/>
          </a:ln>
        </p:spPr>
      </p:pic>
      <p:pic>
        <p:nvPicPr>
          <p:cNvPr id="565" name="Google Shape;565;p29"/>
          <p:cNvPicPr preferRelativeResize="0"/>
          <p:nvPr/>
        </p:nvPicPr>
        <p:blipFill>
          <a:blip r:embed="rId7">
            <a:alphaModFix/>
          </a:blip>
          <a:stretch>
            <a:fillRect/>
          </a:stretch>
        </p:blipFill>
        <p:spPr>
          <a:xfrm>
            <a:off x="635750" y="3737150"/>
            <a:ext cx="310393" cy="286200"/>
          </a:xfrm>
          <a:prstGeom prst="rect">
            <a:avLst/>
          </a:prstGeom>
          <a:noFill/>
          <a:ln>
            <a:noFill/>
          </a:ln>
        </p:spPr>
      </p:pic>
      <p:pic>
        <p:nvPicPr>
          <p:cNvPr id="566" name="Google Shape;566;p29"/>
          <p:cNvPicPr preferRelativeResize="0"/>
          <p:nvPr/>
        </p:nvPicPr>
        <p:blipFill>
          <a:blip r:embed="rId8">
            <a:alphaModFix/>
          </a:blip>
          <a:stretch>
            <a:fillRect/>
          </a:stretch>
        </p:blipFill>
        <p:spPr>
          <a:xfrm>
            <a:off x="684450" y="1945975"/>
            <a:ext cx="449534" cy="354000"/>
          </a:xfrm>
          <a:prstGeom prst="rect">
            <a:avLst/>
          </a:prstGeom>
          <a:noFill/>
          <a:ln>
            <a:noFill/>
          </a:ln>
        </p:spPr>
      </p:pic>
      <p:pic>
        <p:nvPicPr>
          <p:cNvPr id="567" name="Google Shape;567;p29"/>
          <p:cNvPicPr preferRelativeResize="0"/>
          <p:nvPr/>
        </p:nvPicPr>
        <p:blipFill>
          <a:blip r:embed="rId8">
            <a:alphaModFix/>
          </a:blip>
          <a:stretch>
            <a:fillRect/>
          </a:stretch>
        </p:blipFill>
        <p:spPr>
          <a:xfrm>
            <a:off x="2709550" y="2049950"/>
            <a:ext cx="449534" cy="354000"/>
          </a:xfrm>
          <a:prstGeom prst="rect">
            <a:avLst/>
          </a:prstGeom>
          <a:noFill/>
          <a:ln>
            <a:noFill/>
          </a:ln>
        </p:spPr>
      </p:pic>
      <p:pic>
        <p:nvPicPr>
          <p:cNvPr id="568" name="Google Shape;568;p29"/>
          <p:cNvPicPr preferRelativeResize="0"/>
          <p:nvPr/>
        </p:nvPicPr>
        <p:blipFill>
          <a:blip r:embed="rId8">
            <a:alphaModFix/>
          </a:blip>
          <a:stretch>
            <a:fillRect/>
          </a:stretch>
        </p:blipFill>
        <p:spPr>
          <a:xfrm>
            <a:off x="5533475" y="1395075"/>
            <a:ext cx="449534" cy="354000"/>
          </a:xfrm>
          <a:prstGeom prst="rect">
            <a:avLst/>
          </a:prstGeom>
          <a:noFill/>
          <a:ln>
            <a:noFill/>
          </a:ln>
        </p:spPr>
      </p:pic>
      <p:pic>
        <p:nvPicPr>
          <p:cNvPr id="569" name="Google Shape;569;p29"/>
          <p:cNvPicPr preferRelativeResize="0"/>
          <p:nvPr/>
        </p:nvPicPr>
        <p:blipFill>
          <a:blip r:embed="rId7">
            <a:alphaModFix/>
          </a:blip>
          <a:stretch>
            <a:fillRect/>
          </a:stretch>
        </p:blipFill>
        <p:spPr>
          <a:xfrm>
            <a:off x="7624875" y="2365375"/>
            <a:ext cx="1011922" cy="933050"/>
          </a:xfrm>
          <a:prstGeom prst="rect">
            <a:avLst/>
          </a:prstGeom>
          <a:noFill/>
          <a:ln>
            <a:noFill/>
          </a:ln>
        </p:spPr>
      </p:pic>
      <p:pic>
        <p:nvPicPr>
          <p:cNvPr id="570" name="Google Shape;570;p29"/>
          <p:cNvPicPr preferRelativeResize="0"/>
          <p:nvPr/>
        </p:nvPicPr>
        <p:blipFill>
          <a:blip r:embed="rId6">
            <a:alphaModFix/>
          </a:blip>
          <a:stretch>
            <a:fillRect/>
          </a:stretch>
        </p:blipFill>
        <p:spPr>
          <a:xfrm>
            <a:off x="1260628" y="2115331"/>
            <a:ext cx="803975" cy="628094"/>
          </a:xfrm>
          <a:prstGeom prst="rect">
            <a:avLst/>
          </a:prstGeom>
          <a:noFill/>
          <a:ln>
            <a:noFill/>
          </a:ln>
        </p:spPr>
      </p:pic>
      <p:pic>
        <p:nvPicPr>
          <p:cNvPr id="571" name="Google Shape;571;p29"/>
          <p:cNvPicPr preferRelativeResize="0"/>
          <p:nvPr/>
        </p:nvPicPr>
        <p:blipFill>
          <a:blip r:embed="rId6">
            <a:alphaModFix/>
          </a:blip>
          <a:stretch>
            <a:fillRect/>
          </a:stretch>
        </p:blipFill>
        <p:spPr>
          <a:xfrm>
            <a:off x="5675050" y="3877658"/>
            <a:ext cx="606300" cy="473667"/>
          </a:xfrm>
          <a:prstGeom prst="rect">
            <a:avLst/>
          </a:prstGeom>
          <a:noFill/>
          <a:ln>
            <a:noFill/>
          </a:ln>
        </p:spPr>
      </p:pic>
      <p:pic>
        <p:nvPicPr>
          <p:cNvPr id="572" name="Google Shape;572;p29"/>
          <p:cNvPicPr preferRelativeResize="0"/>
          <p:nvPr/>
        </p:nvPicPr>
        <p:blipFill>
          <a:blip r:embed="rId8">
            <a:alphaModFix/>
          </a:blip>
          <a:stretch>
            <a:fillRect/>
          </a:stretch>
        </p:blipFill>
        <p:spPr>
          <a:xfrm>
            <a:off x="7245501" y="3446618"/>
            <a:ext cx="980265" cy="771900"/>
          </a:xfrm>
          <a:prstGeom prst="rect">
            <a:avLst/>
          </a:prstGeom>
          <a:noFill/>
          <a:ln>
            <a:noFill/>
          </a:ln>
        </p:spPr>
      </p:pic>
      <p:pic>
        <p:nvPicPr>
          <p:cNvPr id="573" name="Google Shape;573;p29"/>
          <p:cNvPicPr preferRelativeResize="0"/>
          <p:nvPr/>
        </p:nvPicPr>
        <p:blipFill>
          <a:blip r:embed="rId8">
            <a:alphaModFix/>
          </a:blip>
          <a:stretch>
            <a:fillRect/>
          </a:stretch>
        </p:blipFill>
        <p:spPr>
          <a:xfrm>
            <a:off x="1822637" y="1096289"/>
            <a:ext cx="867825" cy="683410"/>
          </a:xfrm>
          <a:prstGeom prst="rect">
            <a:avLst/>
          </a:prstGeom>
          <a:noFill/>
          <a:ln>
            <a:noFill/>
          </a:ln>
        </p:spPr>
      </p:pic>
      <p:pic>
        <p:nvPicPr>
          <p:cNvPr id="574" name="Google Shape;574;p29"/>
          <p:cNvPicPr preferRelativeResize="0"/>
          <p:nvPr/>
        </p:nvPicPr>
        <p:blipFill>
          <a:blip r:embed="rId10">
            <a:alphaModFix/>
          </a:blip>
          <a:stretch>
            <a:fillRect/>
          </a:stretch>
        </p:blipFill>
        <p:spPr>
          <a:xfrm>
            <a:off x="3565613" y="615850"/>
            <a:ext cx="2015625" cy="2015625"/>
          </a:xfrm>
          <a:prstGeom prst="rect">
            <a:avLst/>
          </a:prstGeom>
          <a:noFill/>
          <a:ln>
            <a:noFill/>
          </a:ln>
        </p:spPr>
      </p:pic>
      <p:sp>
        <p:nvSpPr>
          <p:cNvPr id="575" name="Google Shape;575;p29"/>
          <p:cNvSpPr txBox="1"/>
          <p:nvPr/>
        </p:nvSpPr>
        <p:spPr>
          <a:xfrm rot="-416">
            <a:off x="5061625" y="4617628"/>
            <a:ext cx="2477100" cy="4164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700">
                <a:solidFill>
                  <a:srgbClr val="0C4C9F"/>
                </a:solidFill>
                <a:latin typeface="Poppins"/>
                <a:ea typeface="Poppins"/>
                <a:cs typeface="Poppins"/>
                <a:sym typeface="Poppins"/>
              </a:rPr>
              <a:t>Image courtesy of Source </a:t>
            </a:r>
            <a:r>
              <a:rPr lang="en" sz="700">
                <a:solidFill>
                  <a:srgbClr val="22BECF"/>
                </a:solidFill>
                <a:latin typeface="Poppins"/>
                <a:ea typeface="Poppins"/>
                <a:cs typeface="Poppins"/>
                <a:sym typeface="Poppins"/>
              </a:rPr>
              <a:t>[1]</a:t>
            </a:r>
            <a:endParaRPr sz="700">
              <a:solidFill>
                <a:srgbClr val="22BECF"/>
              </a:solidFill>
              <a:latin typeface="Poppins"/>
              <a:ea typeface="Poppins"/>
              <a:cs typeface="Poppins"/>
              <a:sym typeface="Poppins"/>
            </a:endParaRPr>
          </a:p>
          <a:p>
            <a:pPr indent="0" lvl="0" marL="0" rtl="0" algn="r">
              <a:lnSpc>
                <a:spcPct val="115000"/>
              </a:lnSpc>
              <a:spcBef>
                <a:spcPts val="0"/>
              </a:spcBef>
              <a:spcAft>
                <a:spcPts val="0"/>
              </a:spcAft>
              <a:buNone/>
            </a:pPr>
            <a:r>
              <a:rPr lang="en" sz="700">
                <a:solidFill>
                  <a:srgbClr val="0C4C9F"/>
                </a:solidFill>
                <a:latin typeface="Poppins"/>
                <a:ea typeface="Poppins"/>
                <a:cs typeface="Poppins"/>
                <a:sym typeface="Poppins"/>
              </a:rPr>
              <a:t>GIF created by our colleague, </a:t>
            </a:r>
            <a:r>
              <a:rPr lang="en" sz="700">
                <a:solidFill>
                  <a:srgbClr val="22BECF"/>
                </a:solidFill>
                <a:latin typeface="Poppins"/>
                <a:ea typeface="Poppins"/>
                <a:cs typeface="Poppins"/>
                <a:sym typeface="Poppins"/>
              </a:rPr>
              <a:t>Imre Molnár</a:t>
            </a:r>
            <a:endParaRPr sz="700">
              <a:solidFill>
                <a:srgbClr val="22BECF"/>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574"/>
                                        </p:tgtEl>
                                        <p:attrNameLst>
                                          <p:attrName>r</p:attrName>
                                        </p:attrNameLst>
                                      </p:cBhvr>
                                    </p:animRo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579" name="Shape 579"/>
        <p:cNvGrpSpPr/>
        <p:nvPr/>
      </p:nvGrpSpPr>
      <p:grpSpPr>
        <a:xfrm>
          <a:off x="0" y="0"/>
          <a:ext cx="0" cy="0"/>
          <a:chOff x="0" y="0"/>
          <a:chExt cx="0" cy="0"/>
        </a:xfrm>
      </p:grpSpPr>
      <p:sp>
        <p:nvSpPr>
          <p:cNvPr id="580" name="Google Shape;580;p30"/>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Acknowledgments </a:t>
            </a:r>
            <a:r>
              <a:rPr lang="en" sz="3000">
                <a:solidFill>
                  <a:srgbClr val="0C4C9F"/>
                </a:solidFill>
                <a:latin typeface="Poppins"/>
                <a:ea typeface="Poppins"/>
                <a:cs typeface="Poppins"/>
                <a:sym typeface="Poppins"/>
              </a:rPr>
              <a:t>and</a:t>
            </a:r>
            <a:r>
              <a:rPr b="1" lang="en" sz="3000">
                <a:solidFill>
                  <a:srgbClr val="0C4C9F"/>
                </a:solidFill>
                <a:latin typeface="Poppins"/>
                <a:ea typeface="Poppins"/>
                <a:cs typeface="Poppins"/>
                <a:sym typeface="Poppins"/>
              </a:rPr>
              <a:t> References</a:t>
            </a:r>
            <a:endParaRPr b="1" sz="1300">
              <a:solidFill>
                <a:srgbClr val="0C4C9F"/>
              </a:solidFill>
              <a:latin typeface="Poppins"/>
              <a:ea typeface="Poppins"/>
              <a:cs typeface="Poppins"/>
              <a:sym typeface="Poppins"/>
            </a:endParaRPr>
          </a:p>
        </p:txBody>
      </p:sp>
      <p:sp>
        <p:nvSpPr>
          <p:cNvPr id="581" name="Google Shape;581;p30"/>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Outro</a:t>
            </a:r>
            <a:r>
              <a:rPr lang="en" sz="1100">
                <a:solidFill>
                  <a:srgbClr val="0C4C9F"/>
                </a:solidFill>
                <a:latin typeface="Poppins"/>
                <a:ea typeface="Poppins"/>
                <a:cs typeface="Poppins"/>
                <a:sym typeface="Poppins"/>
              </a:rPr>
              <a:t> - References/Acknowledgments</a:t>
            </a:r>
            <a:endParaRPr sz="1100">
              <a:solidFill>
                <a:srgbClr val="0C4C9F"/>
              </a:solidFill>
              <a:latin typeface="Poppins"/>
              <a:ea typeface="Poppins"/>
              <a:cs typeface="Poppins"/>
              <a:sym typeface="Poppins"/>
            </a:endParaRPr>
          </a:p>
        </p:txBody>
      </p:sp>
      <p:pic>
        <p:nvPicPr>
          <p:cNvPr id="582" name="Google Shape;582;p30"/>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583" name="Google Shape;583;p30"/>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584" name="Google Shape;584;p30"/>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585" name="Google Shape;585;p30"/>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586" name="Google Shape;586;p30"/>
          <p:cNvSpPr txBox="1"/>
          <p:nvPr/>
        </p:nvSpPr>
        <p:spPr>
          <a:xfrm>
            <a:off x="600187" y="2044525"/>
            <a:ext cx="8199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C4C9F"/>
                </a:solidFill>
                <a:latin typeface="Poppins"/>
                <a:ea typeface="Poppins"/>
                <a:cs typeface="Poppins"/>
                <a:sym typeface="Poppins"/>
              </a:rPr>
              <a:t>Tao, S., Li, Q., Jiang, Y., Chen, J., Zhu, X., Doerschuk-Tiberi, B., … Howard, A. (</a:t>
            </a:r>
            <a:r>
              <a:rPr b="1" lang="en" sz="800">
                <a:solidFill>
                  <a:srgbClr val="0C4C9F"/>
                </a:solidFill>
                <a:latin typeface="Poppins"/>
                <a:ea typeface="Poppins"/>
                <a:cs typeface="Poppins"/>
                <a:sym typeface="Poppins"/>
              </a:rPr>
              <a:t>2023</a:t>
            </a:r>
            <a:r>
              <a:rPr lang="en" sz="800">
                <a:solidFill>
                  <a:srgbClr val="0C4C9F"/>
                </a:solidFill>
                <a:latin typeface="Poppins"/>
                <a:ea typeface="Poppins"/>
                <a:cs typeface="Poppins"/>
                <a:sym typeface="Poppins"/>
              </a:rPr>
              <a:t>). Lux AI Challenge Season 2, NeurIPS Edition. </a:t>
            </a:r>
            <a:r>
              <a:rPr i="1" lang="en" sz="800">
                <a:solidFill>
                  <a:srgbClr val="0C4C9F"/>
                </a:solidFill>
                <a:latin typeface="Poppins"/>
                <a:ea typeface="Poppins"/>
                <a:cs typeface="Poppins"/>
                <a:sym typeface="Poppins"/>
              </a:rPr>
              <a:t>Thirty-Seventh Conference on Neural Information Processing Systems: Competition Track</a:t>
            </a:r>
            <a:r>
              <a:rPr lang="en" sz="800">
                <a:solidFill>
                  <a:srgbClr val="0C4C9F"/>
                </a:solidFill>
                <a:latin typeface="Poppins"/>
                <a:ea typeface="Poppins"/>
                <a:cs typeface="Poppins"/>
                <a:sym typeface="Poppins"/>
              </a:rPr>
              <a:t>. Retrieved from https://github.com/Lux-AI-Challenge/Lux-Design-S2</a:t>
            </a:r>
            <a:endParaRPr sz="800">
              <a:solidFill>
                <a:srgbClr val="0C4C9F"/>
              </a:solidFill>
              <a:highlight>
                <a:srgbClr val="FFFFFF"/>
              </a:highlight>
              <a:latin typeface="Poppins"/>
              <a:ea typeface="Poppins"/>
              <a:cs typeface="Poppins"/>
              <a:sym typeface="Poppins"/>
            </a:endParaRPr>
          </a:p>
        </p:txBody>
      </p:sp>
      <p:sp>
        <p:nvSpPr>
          <p:cNvPr id="587" name="Google Shape;587;p30"/>
          <p:cNvSpPr txBox="1"/>
          <p:nvPr/>
        </p:nvSpPr>
        <p:spPr>
          <a:xfrm>
            <a:off x="360016" y="2044525"/>
            <a:ext cx="3504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800">
                <a:solidFill>
                  <a:srgbClr val="22BECF"/>
                </a:solidFill>
                <a:latin typeface="Poppins"/>
                <a:ea typeface="Poppins"/>
                <a:cs typeface="Poppins"/>
                <a:sym typeface="Poppins"/>
              </a:rPr>
              <a:t>[1]</a:t>
            </a:r>
            <a:endParaRPr sz="800"/>
          </a:p>
        </p:txBody>
      </p:sp>
      <p:sp>
        <p:nvSpPr>
          <p:cNvPr id="588" name="Google Shape;588;p30"/>
          <p:cNvSpPr txBox="1"/>
          <p:nvPr/>
        </p:nvSpPr>
        <p:spPr>
          <a:xfrm>
            <a:off x="330287" y="2397027"/>
            <a:ext cx="4098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800">
                <a:solidFill>
                  <a:srgbClr val="22BECF"/>
                </a:solidFill>
                <a:latin typeface="Poppins"/>
                <a:ea typeface="Poppins"/>
                <a:cs typeface="Poppins"/>
                <a:sym typeface="Poppins"/>
              </a:rPr>
              <a:t>[2]</a:t>
            </a:r>
            <a:endParaRPr sz="800"/>
          </a:p>
        </p:txBody>
      </p:sp>
      <p:sp>
        <p:nvSpPr>
          <p:cNvPr id="589" name="Google Shape;589;p30"/>
          <p:cNvSpPr txBox="1"/>
          <p:nvPr/>
        </p:nvSpPr>
        <p:spPr>
          <a:xfrm>
            <a:off x="600175" y="2397027"/>
            <a:ext cx="8199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C4C9F"/>
                </a:solidFill>
                <a:latin typeface="Poppins"/>
                <a:ea typeface="Poppins"/>
                <a:cs typeface="Poppins"/>
                <a:sym typeface="Poppins"/>
              </a:rPr>
              <a:t>Stone Tao, Isabelle Pan, Bovard Doerschuk-Tiberi, Addison Howard. (</a:t>
            </a:r>
            <a:r>
              <a:rPr b="1" lang="en" sz="800">
                <a:solidFill>
                  <a:srgbClr val="0C4C9F"/>
                </a:solidFill>
                <a:latin typeface="Poppins"/>
                <a:ea typeface="Poppins"/>
                <a:cs typeface="Poppins"/>
                <a:sym typeface="Poppins"/>
              </a:rPr>
              <a:t>2021</a:t>
            </a:r>
            <a:r>
              <a:rPr lang="en" sz="800">
                <a:solidFill>
                  <a:srgbClr val="0C4C9F"/>
                </a:solidFill>
                <a:latin typeface="Poppins"/>
                <a:ea typeface="Poppins"/>
                <a:cs typeface="Poppins"/>
                <a:sym typeface="Poppins"/>
              </a:rPr>
              <a:t>). Lux AI. Kaggle. https://kaggle.com/competitions/lux-ai-2021</a:t>
            </a:r>
            <a:endParaRPr sz="800">
              <a:solidFill>
                <a:srgbClr val="0C4C9F"/>
              </a:solidFill>
              <a:latin typeface="Poppins"/>
              <a:ea typeface="Poppins"/>
              <a:cs typeface="Poppins"/>
              <a:sym typeface="Poppins"/>
            </a:endParaRPr>
          </a:p>
        </p:txBody>
      </p:sp>
      <p:sp>
        <p:nvSpPr>
          <p:cNvPr id="590" name="Google Shape;590;p30"/>
          <p:cNvSpPr txBox="1"/>
          <p:nvPr/>
        </p:nvSpPr>
        <p:spPr>
          <a:xfrm>
            <a:off x="330275" y="2623404"/>
            <a:ext cx="4098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800">
                <a:solidFill>
                  <a:srgbClr val="22BECF"/>
                </a:solidFill>
                <a:latin typeface="Poppins"/>
                <a:ea typeface="Poppins"/>
                <a:cs typeface="Poppins"/>
                <a:sym typeface="Poppins"/>
              </a:rPr>
              <a:t>[3]</a:t>
            </a:r>
            <a:endParaRPr sz="800"/>
          </a:p>
        </p:txBody>
      </p:sp>
      <p:sp>
        <p:nvSpPr>
          <p:cNvPr id="591" name="Google Shape;591;p30"/>
          <p:cNvSpPr txBox="1"/>
          <p:nvPr/>
        </p:nvSpPr>
        <p:spPr>
          <a:xfrm>
            <a:off x="600175" y="2623404"/>
            <a:ext cx="8199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0C4C9F"/>
                </a:solidFill>
                <a:latin typeface="Poppins"/>
                <a:ea typeface="Poppins"/>
                <a:cs typeface="Poppins"/>
                <a:sym typeface="Poppins"/>
              </a:rPr>
              <a:t>Stone Tao, Isabelle Pan, Bovard Doerschuk-Tiberi, Addison Howard. (</a:t>
            </a:r>
            <a:r>
              <a:rPr b="1" lang="en" sz="800">
                <a:solidFill>
                  <a:srgbClr val="0C4C9F"/>
                </a:solidFill>
                <a:latin typeface="Poppins"/>
                <a:ea typeface="Poppins"/>
                <a:cs typeface="Poppins"/>
                <a:sym typeface="Poppins"/>
              </a:rPr>
              <a:t>2023</a:t>
            </a:r>
            <a:r>
              <a:rPr lang="en" sz="800">
                <a:solidFill>
                  <a:srgbClr val="0C4C9F"/>
                </a:solidFill>
                <a:latin typeface="Poppins"/>
                <a:ea typeface="Poppins"/>
                <a:cs typeface="Poppins"/>
                <a:sym typeface="Poppins"/>
              </a:rPr>
              <a:t>). Lux AI Season 2. Kaggle. https://kaggle.com/competitions/lux-ai-season-2</a:t>
            </a:r>
            <a:endParaRPr sz="700">
              <a:solidFill>
                <a:srgbClr val="0C4C9F"/>
              </a:solidFill>
              <a:latin typeface="Poppins"/>
              <a:ea typeface="Poppins"/>
              <a:cs typeface="Poppins"/>
              <a:sym typeface="Poppins"/>
            </a:endParaRPr>
          </a:p>
        </p:txBody>
      </p:sp>
      <p:sp>
        <p:nvSpPr>
          <p:cNvPr id="592" name="Google Shape;592;p30"/>
          <p:cNvSpPr txBox="1"/>
          <p:nvPr/>
        </p:nvSpPr>
        <p:spPr>
          <a:xfrm>
            <a:off x="330275" y="2837618"/>
            <a:ext cx="4098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800">
                <a:solidFill>
                  <a:srgbClr val="22BECF"/>
                </a:solidFill>
                <a:latin typeface="Poppins"/>
                <a:ea typeface="Poppins"/>
                <a:cs typeface="Poppins"/>
                <a:sym typeface="Poppins"/>
              </a:rPr>
              <a:t>[4]</a:t>
            </a:r>
            <a:endParaRPr sz="800"/>
          </a:p>
        </p:txBody>
      </p:sp>
      <p:sp>
        <p:nvSpPr>
          <p:cNvPr id="593" name="Google Shape;593;p30"/>
          <p:cNvSpPr txBox="1"/>
          <p:nvPr/>
        </p:nvSpPr>
        <p:spPr>
          <a:xfrm>
            <a:off x="600175" y="2837618"/>
            <a:ext cx="8199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C4C9F"/>
                </a:solidFill>
                <a:latin typeface="Poppins"/>
                <a:ea typeface="Poppins"/>
                <a:cs typeface="Poppins"/>
                <a:sym typeface="Poppins"/>
              </a:rPr>
              <a:t>Limburg, F. (</a:t>
            </a:r>
            <a:r>
              <a:rPr b="1" lang="en" sz="800">
                <a:solidFill>
                  <a:srgbClr val="0C4C9F"/>
                </a:solidFill>
                <a:latin typeface="Poppins"/>
                <a:ea typeface="Poppins"/>
                <a:cs typeface="Poppins"/>
                <a:sym typeface="Poppins"/>
              </a:rPr>
              <a:t>2023</a:t>
            </a:r>
            <a:r>
              <a:rPr lang="en" sz="800">
                <a:solidFill>
                  <a:srgbClr val="0C4C9F"/>
                </a:solidFill>
                <a:latin typeface="Poppins"/>
                <a:ea typeface="Poppins"/>
                <a:cs typeface="Poppins"/>
                <a:sym typeface="Poppins"/>
              </a:rPr>
              <a:t>). FLG’s Approach. Retrieved from https://www.kaggle.com/competitions/lux-ai-season-2/discussion/406702</a:t>
            </a:r>
            <a:endParaRPr sz="700">
              <a:solidFill>
                <a:srgbClr val="0C4C9F"/>
              </a:solidFill>
              <a:latin typeface="Poppins"/>
              <a:ea typeface="Poppins"/>
              <a:cs typeface="Poppins"/>
              <a:sym typeface="Poppins"/>
            </a:endParaRPr>
          </a:p>
        </p:txBody>
      </p:sp>
      <p:sp>
        <p:nvSpPr>
          <p:cNvPr id="594" name="Google Shape;594;p30"/>
          <p:cNvSpPr txBox="1"/>
          <p:nvPr/>
        </p:nvSpPr>
        <p:spPr>
          <a:xfrm>
            <a:off x="330275" y="3055807"/>
            <a:ext cx="4098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800">
                <a:solidFill>
                  <a:srgbClr val="22BECF"/>
                </a:solidFill>
                <a:latin typeface="Poppins"/>
                <a:ea typeface="Poppins"/>
                <a:cs typeface="Poppins"/>
                <a:sym typeface="Poppins"/>
              </a:rPr>
              <a:t>[5]</a:t>
            </a:r>
            <a:endParaRPr sz="800"/>
          </a:p>
        </p:txBody>
      </p:sp>
      <p:sp>
        <p:nvSpPr>
          <p:cNvPr id="595" name="Google Shape;595;p30"/>
          <p:cNvSpPr txBox="1"/>
          <p:nvPr/>
        </p:nvSpPr>
        <p:spPr>
          <a:xfrm>
            <a:off x="600175" y="3055807"/>
            <a:ext cx="8199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C4C9F"/>
                </a:solidFill>
                <a:latin typeface="Poppins"/>
                <a:ea typeface="Poppins"/>
                <a:cs typeface="Poppins"/>
                <a:sym typeface="Poppins"/>
              </a:rPr>
              <a:t>Stefano V. Albrecht, Filippos Christianos, and Lukas Schäfer. </a:t>
            </a:r>
            <a:r>
              <a:rPr i="1" lang="en" sz="800">
                <a:solidFill>
                  <a:srgbClr val="0C4C9F"/>
                </a:solidFill>
                <a:latin typeface="Poppins"/>
                <a:ea typeface="Poppins"/>
                <a:cs typeface="Poppins"/>
                <a:sym typeface="Poppins"/>
              </a:rPr>
              <a:t>Multi-Agent Reinforcement Learning: Foundations and Modern Approaches.</a:t>
            </a:r>
            <a:r>
              <a:rPr lang="en" sz="800">
                <a:solidFill>
                  <a:srgbClr val="0C4C9F"/>
                </a:solidFill>
                <a:latin typeface="Poppins"/>
                <a:ea typeface="Poppins"/>
                <a:cs typeface="Poppins"/>
                <a:sym typeface="Poppins"/>
              </a:rPr>
              <a:t> MIT Press, </a:t>
            </a:r>
            <a:r>
              <a:rPr b="1" lang="en" sz="800">
                <a:solidFill>
                  <a:srgbClr val="0C4C9F"/>
                </a:solidFill>
                <a:latin typeface="Poppins"/>
                <a:ea typeface="Poppins"/>
                <a:cs typeface="Poppins"/>
                <a:sym typeface="Poppins"/>
              </a:rPr>
              <a:t>2024</a:t>
            </a:r>
            <a:r>
              <a:rPr lang="en" sz="800">
                <a:solidFill>
                  <a:srgbClr val="0C4C9F"/>
                </a:solidFill>
                <a:latin typeface="Poppins"/>
                <a:ea typeface="Poppins"/>
                <a:cs typeface="Poppins"/>
                <a:sym typeface="Poppins"/>
              </a:rPr>
              <a:t>.</a:t>
            </a:r>
            <a:endParaRPr sz="800">
              <a:solidFill>
                <a:srgbClr val="0C4C9F"/>
              </a:solidFill>
              <a:latin typeface="Poppins"/>
              <a:ea typeface="Poppins"/>
              <a:cs typeface="Poppins"/>
              <a:sym typeface="Poppins"/>
            </a:endParaRPr>
          </a:p>
        </p:txBody>
      </p:sp>
      <p:sp>
        <p:nvSpPr>
          <p:cNvPr id="596" name="Google Shape;596;p30"/>
          <p:cNvSpPr txBox="1"/>
          <p:nvPr/>
        </p:nvSpPr>
        <p:spPr>
          <a:xfrm>
            <a:off x="330275" y="3276258"/>
            <a:ext cx="4098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800">
                <a:solidFill>
                  <a:srgbClr val="22BECF"/>
                </a:solidFill>
                <a:latin typeface="Poppins"/>
                <a:ea typeface="Poppins"/>
                <a:cs typeface="Poppins"/>
                <a:sym typeface="Poppins"/>
              </a:rPr>
              <a:t>[6]</a:t>
            </a:r>
            <a:endParaRPr sz="800"/>
          </a:p>
        </p:txBody>
      </p:sp>
      <p:sp>
        <p:nvSpPr>
          <p:cNvPr id="597" name="Google Shape;597;p30"/>
          <p:cNvSpPr txBox="1"/>
          <p:nvPr/>
        </p:nvSpPr>
        <p:spPr>
          <a:xfrm>
            <a:off x="600175" y="3276258"/>
            <a:ext cx="8199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C4C9F"/>
                </a:solidFill>
                <a:latin typeface="Poppins"/>
                <a:ea typeface="Poppins"/>
                <a:cs typeface="Poppins"/>
                <a:sym typeface="Poppins"/>
              </a:rPr>
              <a:t>Raffin, A., Hill, A., Gleave, A., Kanervisto, A., Ernestus, M., &amp; Dormann, N. (</a:t>
            </a:r>
            <a:r>
              <a:rPr b="1" lang="en" sz="800">
                <a:solidFill>
                  <a:srgbClr val="0C4C9F"/>
                </a:solidFill>
                <a:latin typeface="Poppins"/>
                <a:ea typeface="Poppins"/>
                <a:cs typeface="Poppins"/>
                <a:sym typeface="Poppins"/>
              </a:rPr>
              <a:t>2021</a:t>
            </a:r>
            <a:r>
              <a:rPr lang="en" sz="800">
                <a:solidFill>
                  <a:srgbClr val="0C4C9F"/>
                </a:solidFill>
                <a:latin typeface="Poppins"/>
                <a:ea typeface="Poppins"/>
                <a:cs typeface="Poppins"/>
                <a:sym typeface="Poppins"/>
              </a:rPr>
              <a:t>). Stable-Baselines3: Reliable Reinforcement Learning Implementations. Journal of Machine Learning Research, 22(268), 1–8. Retrieved from http://jmlr.org/papers/v22/20-1364.html</a:t>
            </a:r>
            <a:endParaRPr sz="700">
              <a:solidFill>
                <a:srgbClr val="0C4C9F"/>
              </a:solidFill>
              <a:latin typeface="Poppins"/>
              <a:ea typeface="Poppins"/>
              <a:cs typeface="Poppins"/>
              <a:sym typeface="Poppins"/>
            </a:endParaRPr>
          </a:p>
        </p:txBody>
      </p:sp>
      <p:sp>
        <p:nvSpPr>
          <p:cNvPr id="598" name="Google Shape;598;p30"/>
          <p:cNvSpPr txBox="1"/>
          <p:nvPr/>
        </p:nvSpPr>
        <p:spPr>
          <a:xfrm>
            <a:off x="330275" y="3617485"/>
            <a:ext cx="4098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800">
                <a:solidFill>
                  <a:srgbClr val="22BECF"/>
                </a:solidFill>
                <a:latin typeface="Poppins"/>
                <a:ea typeface="Poppins"/>
                <a:cs typeface="Poppins"/>
                <a:sym typeface="Poppins"/>
              </a:rPr>
              <a:t>[7]</a:t>
            </a:r>
            <a:endParaRPr sz="800"/>
          </a:p>
        </p:txBody>
      </p:sp>
      <p:sp>
        <p:nvSpPr>
          <p:cNvPr id="599" name="Google Shape;599;p30"/>
          <p:cNvSpPr txBox="1"/>
          <p:nvPr/>
        </p:nvSpPr>
        <p:spPr>
          <a:xfrm>
            <a:off x="600175" y="3617485"/>
            <a:ext cx="8199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C4C9F"/>
                </a:solidFill>
                <a:latin typeface="Poppins"/>
                <a:ea typeface="Poppins"/>
                <a:cs typeface="Poppins"/>
                <a:sym typeface="Poppins"/>
              </a:rPr>
              <a:t>Huang, S., &amp; Ontañón, S. (</a:t>
            </a:r>
            <a:r>
              <a:rPr b="1" lang="en" sz="800">
                <a:solidFill>
                  <a:srgbClr val="0C4C9F"/>
                </a:solidFill>
                <a:latin typeface="Poppins"/>
                <a:ea typeface="Poppins"/>
                <a:cs typeface="Poppins"/>
                <a:sym typeface="Poppins"/>
              </a:rPr>
              <a:t>2022</a:t>
            </a:r>
            <a:r>
              <a:rPr lang="en" sz="800">
                <a:solidFill>
                  <a:srgbClr val="0C4C9F"/>
                </a:solidFill>
                <a:latin typeface="Poppins"/>
                <a:ea typeface="Poppins"/>
                <a:cs typeface="Poppins"/>
                <a:sym typeface="Poppins"/>
              </a:rPr>
              <a:t>). A Closer Look at Invalid Action Masking in Policy Gradient Algorithms. The International FLAIRS Conference Proceedings, 35. doi:10.32473/flairs.v35i.130584</a:t>
            </a:r>
            <a:endParaRPr sz="700">
              <a:solidFill>
                <a:srgbClr val="0C4C9F"/>
              </a:solidFill>
              <a:latin typeface="Poppins"/>
              <a:ea typeface="Poppins"/>
              <a:cs typeface="Poppins"/>
              <a:sym typeface="Poppins"/>
            </a:endParaRPr>
          </a:p>
        </p:txBody>
      </p:sp>
      <p:sp>
        <p:nvSpPr>
          <p:cNvPr id="600" name="Google Shape;600;p30"/>
          <p:cNvSpPr txBox="1"/>
          <p:nvPr/>
        </p:nvSpPr>
        <p:spPr>
          <a:xfrm>
            <a:off x="330275" y="3908775"/>
            <a:ext cx="4098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800">
                <a:solidFill>
                  <a:srgbClr val="22BECF"/>
                </a:solidFill>
                <a:latin typeface="Poppins"/>
                <a:ea typeface="Poppins"/>
                <a:cs typeface="Poppins"/>
                <a:sym typeface="Poppins"/>
              </a:rPr>
              <a:t>[8]</a:t>
            </a:r>
            <a:endParaRPr sz="800"/>
          </a:p>
        </p:txBody>
      </p:sp>
      <p:sp>
        <p:nvSpPr>
          <p:cNvPr id="601" name="Google Shape;601;p30"/>
          <p:cNvSpPr txBox="1"/>
          <p:nvPr/>
        </p:nvSpPr>
        <p:spPr>
          <a:xfrm>
            <a:off x="600175" y="3908775"/>
            <a:ext cx="81990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C4C9F"/>
                </a:solidFill>
                <a:latin typeface="Poppins"/>
                <a:ea typeface="Poppins"/>
                <a:cs typeface="Poppins"/>
                <a:sym typeface="Poppins"/>
              </a:rPr>
              <a:t>Chen, H., Tao, S., Chen, J., Shen, W., Li, X., Yu, C., … Li, X. (</a:t>
            </a:r>
            <a:r>
              <a:rPr b="1" lang="en" sz="800">
                <a:solidFill>
                  <a:srgbClr val="0C4C9F"/>
                </a:solidFill>
                <a:latin typeface="Poppins"/>
                <a:ea typeface="Poppins"/>
                <a:cs typeface="Poppins"/>
                <a:sym typeface="Poppins"/>
              </a:rPr>
              <a:t>2023</a:t>
            </a:r>
            <a:r>
              <a:rPr lang="en" sz="800">
                <a:solidFill>
                  <a:srgbClr val="0C4C9F"/>
                </a:solidFill>
                <a:latin typeface="Poppins"/>
                <a:ea typeface="Poppins"/>
                <a:cs typeface="Poppins"/>
                <a:sym typeface="Poppins"/>
              </a:rPr>
              <a:t>). Emergent collective intelligence from massive-agent cooperation and competition. arXiv [Cs.AI]. Retrieved from http://arxiv.org/abs/2301.01609</a:t>
            </a:r>
            <a:endParaRPr sz="700">
              <a:solidFill>
                <a:srgbClr val="0C4C9F"/>
              </a:solidFill>
              <a:latin typeface="Poppins"/>
              <a:ea typeface="Poppins"/>
              <a:cs typeface="Poppins"/>
              <a:sym typeface="Poppins"/>
            </a:endParaRPr>
          </a:p>
        </p:txBody>
      </p:sp>
      <p:sp>
        <p:nvSpPr>
          <p:cNvPr id="602" name="Google Shape;602;p30"/>
          <p:cNvSpPr txBox="1"/>
          <p:nvPr/>
        </p:nvSpPr>
        <p:spPr>
          <a:xfrm>
            <a:off x="362600" y="996125"/>
            <a:ext cx="8421600" cy="869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rgbClr val="0C4C9F"/>
                </a:solidFill>
                <a:latin typeface="Poppins"/>
                <a:ea typeface="Poppins"/>
                <a:cs typeface="Poppins"/>
                <a:sym typeface="Poppins"/>
              </a:rPr>
              <a:t>This work was supported by the </a:t>
            </a:r>
            <a:r>
              <a:rPr b="1" lang="en" sz="1000">
                <a:solidFill>
                  <a:srgbClr val="0C4C9F"/>
                </a:solidFill>
                <a:latin typeface="Poppins"/>
                <a:ea typeface="Poppins"/>
                <a:cs typeface="Poppins"/>
                <a:sym typeface="Poppins"/>
              </a:rPr>
              <a:t>Institute for Business Cooperation Scholarship</a:t>
            </a:r>
            <a:r>
              <a:rPr lang="en" sz="1000">
                <a:solidFill>
                  <a:srgbClr val="0C4C9F"/>
                </a:solidFill>
                <a:latin typeface="Poppins"/>
                <a:ea typeface="Poppins"/>
                <a:cs typeface="Poppins"/>
                <a:sym typeface="Poppins"/>
              </a:rPr>
              <a:t> under grants </a:t>
            </a:r>
            <a:r>
              <a:rPr b="1" lang="en" sz="1000">
                <a:solidFill>
                  <a:srgbClr val="0C4C9F"/>
                </a:solidFill>
                <a:latin typeface="Poppins"/>
                <a:ea typeface="Poppins"/>
                <a:cs typeface="Poppins"/>
                <a:sym typeface="Poppins"/>
              </a:rPr>
              <a:t>#E111SIVE.</a:t>
            </a:r>
            <a:r>
              <a:rPr lang="en" sz="1000">
                <a:solidFill>
                  <a:srgbClr val="0C4C9F"/>
                </a:solidFill>
                <a:latin typeface="Poppins"/>
                <a:ea typeface="Poppins"/>
                <a:cs typeface="Poppins"/>
                <a:sym typeface="Poppins"/>
              </a:rPr>
              <a:t> We extend our gratitude to our </a:t>
            </a:r>
            <a:r>
              <a:rPr b="1" lang="en" sz="1000">
                <a:solidFill>
                  <a:srgbClr val="0C4C9F"/>
                </a:solidFill>
                <a:latin typeface="Poppins"/>
                <a:ea typeface="Poppins"/>
                <a:cs typeface="Poppins"/>
                <a:sym typeface="Poppins"/>
              </a:rPr>
              <a:t>supervisor, László Gulyás,</a:t>
            </a:r>
            <a:r>
              <a:rPr lang="en" sz="1000">
                <a:solidFill>
                  <a:srgbClr val="0C4C9F"/>
                </a:solidFill>
                <a:latin typeface="Poppins"/>
                <a:ea typeface="Poppins"/>
                <a:cs typeface="Poppins"/>
                <a:sym typeface="Poppins"/>
              </a:rPr>
              <a:t> for his extensive efforts, patience, and invaluable guidance, which were crucial throughout this project. We also thank </a:t>
            </a:r>
            <a:r>
              <a:rPr b="1" lang="en" sz="1000">
                <a:solidFill>
                  <a:srgbClr val="0C4C9F"/>
                </a:solidFill>
                <a:latin typeface="Poppins"/>
                <a:ea typeface="Poppins"/>
                <a:cs typeface="Poppins"/>
                <a:sym typeface="Poppins"/>
              </a:rPr>
              <a:t>Eötvös Loránd University</a:t>
            </a:r>
            <a:r>
              <a:rPr lang="en" sz="1000">
                <a:solidFill>
                  <a:srgbClr val="0C4C9F"/>
                </a:solidFill>
                <a:latin typeface="Poppins"/>
                <a:ea typeface="Poppins"/>
                <a:cs typeface="Poppins"/>
                <a:sym typeface="Poppins"/>
              </a:rPr>
              <a:t> and the </a:t>
            </a:r>
            <a:r>
              <a:rPr b="1" lang="en" sz="1000">
                <a:solidFill>
                  <a:srgbClr val="0C4C9F"/>
                </a:solidFill>
                <a:latin typeface="Poppins"/>
                <a:ea typeface="Poppins"/>
                <a:cs typeface="Poppins"/>
                <a:sym typeface="Poppins"/>
              </a:rPr>
              <a:t>Department of Artificial Intelligence</a:t>
            </a:r>
            <a:r>
              <a:rPr lang="en" sz="1000">
                <a:solidFill>
                  <a:srgbClr val="0C4C9F"/>
                </a:solidFill>
                <a:latin typeface="Poppins"/>
                <a:ea typeface="Poppins"/>
                <a:cs typeface="Poppins"/>
                <a:sym typeface="Poppins"/>
              </a:rPr>
              <a:t> for providing the resources and environment essential for this project's development.</a:t>
            </a:r>
            <a:endParaRPr sz="1000">
              <a:solidFill>
                <a:srgbClr val="0C4C9F"/>
              </a:solidFill>
              <a:latin typeface="Poppins"/>
              <a:ea typeface="Poppins"/>
              <a:cs typeface="Poppins"/>
              <a:sym typeface="Poppins"/>
            </a:endParaRPr>
          </a:p>
        </p:txBody>
      </p:sp>
      <p:cxnSp>
        <p:nvCxnSpPr>
          <p:cNvPr id="603" name="Google Shape;603;p30"/>
          <p:cNvCxnSpPr/>
          <p:nvPr/>
        </p:nvCxnSpPr>
        <p:spPr>
          <a:xfrm>
            <a:off x="331700" y="1922350"/>
            <a:ext cx="8483400" cy="8100"/>
          </a:xfrm>
          <a:prstGeom prst="straightConnector1">
            <a:avLst/>
          </a:prstGeom>
          <a:noFill/>
          <a:ln cap="flat" cmpd="sng" w="19050">
            <a:solidFill>
              <a:srgbClr val="A7A496"/>
            </a:solidFill>
            <a:prstDash val="dash"/>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607" name="Shape 607"/>
        <p:cNvGrpSpPr/>
        <p:nvPr/>
      </p:nvGrpSpPr>
      <p:grpSpPr>
        <a:xfrm>
          <a:off x="0" y="0"/>
          <a:ext cx="0" cy="0"/>
          <a:chOff x="0" y="0"/>
          <a:chExt cx="0" cy="0"/>
        </a:xfrm>
      </p:grpSpPr>
      <p:sp>
        <p:nvSpPr>
          <p:cNvPr id="608" name="Google Shape;608;p31"/>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Questions</a:t>
            </a:r>
            <a:endParaRPr b="1" sz="1300">
              <a:solidFill>
                <a:srgbClr val="0C4C9F"/>
              </a:solidFill>
              <a:latin typeface="Poppins"/>
              <a:ea typeface="Poppins"/>
              <a:cs typeface="Poppins"/>
              <a:sym typeface="Poppins"/>
            </a:endParaRPr>
          </a:p>
        </p:txBody>
      </p:sp>
      <p:sp>
        <p:nvSpPr>
          <p:cNvPr id="609" name="Google Shape;609;p31"/>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Extra - Questions</a:t>
            </a:r>
            <a:endParaRPr sz="1100">
              <a:solidFill>
                <a:srgbClr val="0C4C9F"/>
              </a:solidFill>
              <a:latin typeface="Poppins"/>
              <a:ea typeface="Poppins"/>
              <a:cs typeface="Poppins"/>
              <a:sym typeface="Poppins"/>
            </a:endParaRPr>
          </a:p>
        </p:txBody>
      </p:sp>
      <p:pic>
        <p:nvPicPr>
          <p:cNvPr id="610" name="Google Shape;610;p31"/>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611" name="Google Shape;611;p31"/>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612" name="Google Shape;612;p31"/>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613" name="Google Shape;613;p31"/>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614" name="Google Shape;614;p31"/>
          <p:cNvSpPr txBox="1"/>
          <p:nvPr/>
        </p:nvSpPr>
        <p:spPr>
          <a:xfrm>
            <a:off x="347750" y="1084350"/>
            <a:ext cx="84513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rgbClr val="0C4C9F"/>
                </a:solidFill>
                <a:latin typeface="Poppins"/>
                <a:ea typeface="Poppins"/>
                <a:cs typeface="Poppins"/>
                <a:sym typeface="Poppins"/>
              </a:rPr>
              <a:t>One of the lessons of the paper is that the built-in heuristics are vital, e.g. without masking the amount of ice collected is reduced to zero. </a:t>
            </a:r>
            <a:r>
              <a:rPr b="1" lang="en" sz="1300">
                <a:solidFill>
                  <a:srgbClr val="0C4C9F"/>
                </a:solidFill>
                <a:latin typeface="Poppins"/>
                <a:ea typeface="Poppins"/>
                <a:cs typeface="Poppins"/>
                <a:sym typeface="Poppins"/>
              </a:rPr>
              <a:t>Sutton argues</a:t>
            </a:r>
            <a:r>
              <a:rPr lang="en" sz="1300">
                <a:solidFill>
                  <a:srgbClr val="0C4C9F"/>
                </a:solidFill>
                <a:latin typeface="Poppins"/>
                <a:ea typeface="Poppins"/>
                <a:cs typeface="Poppins"/>
                <a:sym typeface="Poppins"/>
              </a:rPr>
              <a:t> that similar </a:t>
            </a:r>
            <a:r>
              <a:rPr b="1" lang="en" sz="1300">
                <a:solidFill>
                  <a:srgbClr val="0C4C9F"/>
                </a:solidFill>
                <a:latin typeface="Poppins"/>
                <a:ea typeface="Poppins"/>
                <a:cs typeface="Poppins"/>
                <a:sym typeface="Poppins"/>
              </a:rPr>
              <a:t>heuristics become redundant after a while</a:t>
            </a:r>
            <a:r>
              <a:rPr lang="en" sz="1300">
                <a:solidFill>
                  <a:srgbClr val="0C4C9F"/>
                </a:solidFill>
                <a:latin typeface="Poppins"/>
                <a:ea typeface="Poppins"/>
                <a:cs typeface="Poppins"/>
                <a:sym typeface="Poppins"/>
              </a:rPr>
              <a:t>, if -- even years, even decades -- adequate computational capacity is available [1].</a:t>
            </a:r>
            <a:endParaRPr sz="1300">
              <a:solidFill>
                <a:srgbClr val="0C4C9F"/>
              </a:solidFill>
              <a:latin typeface="Poppins"/>
              <a:ea typeface="Poppins"/>
              <a:cs typeface="Poppins"/>
              <a:sym typeface="Poppins"/>
            </a:endParaRPr>
          </a:p>
          <a:p>
            <a:pPr indent="0" lvl="0" marL="0" rtl="0" algn="just">
              <a:spcBef>
                <a:spcPts val="0"/>
              </a:spcBef>
              <a:spcAft>
                <a:spcPts val="0"/>
              </a:spcAft>
              <a:buNone/>
            </a:pPr>
            <a:r>
              <a:t/>
            </a:r>
            <a:endParaRPr sz="1000">
              <a:solidFill>
                <a:srgbClr val="0C4C9F"/>
              </a:solidFill>
              <a:latin typeface="Poppins"/>
              <a:ea typeface="Poppins"/>
              <a:cs typeface="Poppins"/>
              <a:sym typeface="Poppins"/>
            </a:endParaRPr>
          </a:p>
          <a:p>
            <a:pPr indent="0" lvl="0" marL="0" rtl="0" algn="just">
              <a:spcBef>
                <a:spcPts val="0"/>
              </a:spcBef>
              <a:spcAft>
                <a:spcPts val="0"/>
              </a:spcAft>
              <a:buNone/>
            </a:pPr>
            <a:r>
              <a:t/>
            </a:r>
            <a:endParaRPr b="1" sz="1300">
              <a:solidFill>
                <a:srgbClr val="0C4C9F"/>
              </a:solidFill>
              <a:latin typeface="Poppins"/>
              <a:ea typeface="Poppins"/>
              <a:cs typeface="Poppins"/>
              <a:sym typeface="Poppins"/>
            </a:endParaRPr>
          </a:p>
          <a:p>
            <a:pPr indent="0" lvl="0" marL="0" rtl="0" algn="just">
              <a:spcBef>
                <a:spcPts val="0"/>
              </a:spcBef>
              <a:spcAft>
                <a:spcPts val="0"/>
              </a:spcAft>
              <a:buNone/>
            </a:pPr>
            <a:r>
              <a:rPr b="1" lang="en" sz="1300">
                <a:solidFill>
                  <a:srgbClr val="0C4C9F"/>
                </a:solidFill>
                <a:latin typeface="Poppins"/>
                <a:ea typeface="Poppins"/>
                <a:cs typeface="Poppins"/>
                <a:sym typeface="Poppins"/>
              </a:rPr>
              <a:t>Q1: </a:t>
            </a:r>
            <a:r>
              <a:rPr lang="en" sz="1300">
                <a:solidFill>
                  <a:srgbClr val="0C4C9F"/>
                </a:solidFill>
                <a:latin typeface="Poppins"/>
                <a:ea typeface="Poppins"/>
                <a:cs typeface="Poppins"/>
                <a:sym typeface="Poppins"/>
              </a:rPr>
              <a:t>Is this also the case in this task? Is there a theoretical obstacle to abandoning heuristics?</a:t>
            </a:r>
            <a:endParaRPr sz="1300">
              <a:solidFill>
                <a:srgbClr val="0C4C9F"/>
              </a:solidFill>
              <a:latin typeface="Poppins"/>
              <a:ea typeface="Poppins"/>
              <a:cs typeface="Poppins"/>
              <a:sym typeface="Poppins"/>
            </a:endParaRPr>
          </a:p>
          <a:p>
            <a:pPr indent="0" lvl="0" marL="0" rtl="0" algn="just">
              <a:spcBef>
                <a:spcPts val="0"/>
              </a:spcBef>
              <a:spcAft>
                <a:spcPts val="0"/>
              </a:spcAft>
              <a:buNone/>
            </a:pPr>
            <a:r>
              <a:t/>
            </a:r>
            <a:endParaRPr sz="1300">
              <a:solidFill>
                <a:srgbClr val="0C4C9F"/>
              </a:solidFill>
              <a:latin typeface="Poppins"/>
              <a:ea typeface="Poppins"/>
              <a:cs typeface="Poppins"/>
              <a:sym typeface="Poppins"/>
            </a:endParaRPr>
          </a:p>
          <a:p>
            <a:pPr indent="0" lvl="0" marL="0" rtl="0" algn="just">
              <a:spcBef>
                <a:spcPts val="0"/>
              </a:spcBef>
              <a:spcAft>
                <a:spcPts val="0"/>
              </a:spcAft>
              <a:buNone/>
            </a:pPr>
            <a:r>
              <a:rPr b="1" lang="en" sz="1300">
                <a:solidFill>
                  <a:srgbClr val="CA5F38"/>
                </a:solidFill>
                <a:latin typeface="Poppins"/>
                <a:ea typeface="Poppins"/>
                <a:cs typeface="Poppins"/>
                <a:sym typeface="Poppins"/>
              </a:rPr>
              <a:t>A1:</a:t>
            </a:r>
            <a:r>
              <a:rPr lang="en" sz="1300">
                <a:solidFill>
                  <a:srgbClr val="CA5F38"/>
                </a:solidFill>
                <a:latin typeface="Poppins"/>
                <a:ea typeface="Poppins"/>
                <a:cs typeface="Poppins"/>
                <a:sym typeface="Poppins"/>
              </a:rPr>
              <a:t> In a deterministic environment like Lux, with unlimited resources and computational power, omitting heuristics will lead to a convergent policy. This means there will be a direct, perfect mapping from each observation to a specific action.</a:t>
            </a:r>
            <a:endParaRPr sz="1300">
              <a:solidFill>
                <a:srgbClr val="CA5F38"/>
              </a:solidFill>
              <a:latin typeface="Poppins"/>
              <a:ea typeface="Poppins"/>
              <a:cs typeface="Poppins"/>
              <a:sym typeface="Poppins"/>
            </a:endParaRPr>
          </a:p>
        </p:txBody>
      </p:sp>
      <p:sp>
        <p:nvSpPr>
          <p:cNvPr id="615" name="Google Shape;615;p31"/>
          <p:cNvSpPr txBox="1"/>
          <p:nvPr/>
        </p:nvSpPr>
        <p:spPr>
          <a:xfrm>
            <a:off x="573222" y="4091700"/>
            <a:ext cx="82404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0C4C9F"/>
                </a:solidFill>
                <a:latin typeface="Poppins"/>
                <a:ea typeface="Poppins"/>
                <a:cs typeface="Poppins"/>
                <a:sym typeface="Poppins"/>
              </a:rPr>
              <a:t>Sutton, R. S., &amp; Barto, A. G. (2018). Reinforcement learning: An introduction (2nd ed.). The MIT Press.</a:t>
            </a:r>
            <a:endParaRPr sz="800">
              <a:solidFill>
                <a:srgbClr val="0C4C9F"/>
              </a:solidFill>
              <a:highlight>
                <a:srgbClr val="FFFFFF"/>
              </a:highlight>
              <a:latin typeface="Poppins"/>
              <a:ea typeface="Poppins"/>
              <a:cs typeface="Poppins"/>
              <a:sym typeface="Poppins"/>
            </a:endParaRPr>
          </a:p>
        </p:txBody>
      </p:sp>
      <p:sp>
        <p:nvSpPr>
          <p:cNvPr id="616" name="Google Shape;616;p31"/>
          <p:cNvSpPr txBox="1"/>
          <p:nvPr/>
        </p:nvSpPr>
        <p:spPr>
          <a:xfrm>
            <a:off x="330325" y="4091700"/>
            <a:ext cx="354300" cy="30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 sz="800">
                <a:solidFill>
                  <a:srgbClr val="22BECF"/>
                </a:solidFill>
                <a:latin typeface="Poppins"/>
                <a:ea typeface="Poppins"/>
                <a:cs typeface="Poppins"/>
                <a:sym typeface="Poppins"/>
              </a:rPr>
              <a:t>[1]</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69" name="Shape 69"/>
        <p:cNvGrpSpPr/>
        <p:nvPr/>
      </p:nvGrpSpPr>
      <p:grpSpPr>
        <a:xfrm>
          <a:off x="0" y="0"/>
          <a:ext cx="0" cy="0"/>
          <a:chOff x="0" y="0"/>
          <a:chExt cx="0" cy="0"/>
        </a:xfrm>
      </p:grpSpPr>
      <p:cxnSp>
        <p:nvCxnSpPr>
          <p:cNvPr id="70" name="Google Shape;70;p14"/>
          <p:cNvCxnSpPr/>
          <p:nvPr/>
        </p:nvCxnSpPr>
        <p:spPr>
          <a:xfrm>
            <a:off x="361650" y="4471950"/>
            <a:ext cx="8420700" cy="8700"/>
          </a:xfrm>
          <a:prstGeom prst="straightConnector1">
            <a:avLst/>
          </a:prstGeom>
          <a:noFill/>
          <a:ln cap="flat" cmpd="sng" w="19050">
            <a:solidFill>
              <a:srgbClr val="0C4C9F"/>
            </a:solidFill>
            <a:prstDash val="solid"/>
            <a:round/>
            <a:headEnd len="med" w="med" type="none"/>
            <a:tailEnd len="med" w="med" type="none"/>
          </a:ln>
        </p:spPr>
      </p:cxnSp>
      <p:pic>
        <p:nvPicPr>
          <p:cNvPr id="71" name="Google Shape;71;p14"/>
          <p:cNvPicPr preferRelativeResize="0"/>
          <p:nvPr/>
        </p:nvPicPr>
        <p:blipFill>
          <a:blip r:embed="rId3">
            <a:alphaModFix/>
          </a:blip>
          <a:stretch>
            <a:fillRect/>
          </a:stretch>
        </p:blipFill>
        <p:spPr>
          <a:xfrm>
            <a:off x="7624875" y="4569303"/>
            <a:ext cx="460558" cy="477450"/>
          </a:xfrm>
          <a:prstGeom prst="rect">
            <a:avLst/>
          </a:prstGeom>
          <a:noFill/>
          <a:ln>
            <a:noFill/>
          </a:ln>
        </p:spPr>
      </p:pic>
      <p:sp>
        <p:nvSpPr>
          <p:cNvPr id="72" name="Google Shape;72;p14"/>
          <p:cNvSpPr txBox="1"/>
          <p:nvPr/>
        </p:nvSpPr>
        <p:spPr>
          <a:xfrm>
            <a:off x="340150" y="4669700"/>
            <a:ext cx="37845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Introduction - Foundation</a:t>
            </a:r>
            <a:endParaRPr sz="1100">
              <a:solidFill>
                <a:srgbClr val="0C4C9F"/>
              </a:solidFill>
              <a:latin typeface="Poppins"/>
              <a:ea typeface="Poppins"/>
              <a:cs typeface="Poppins"/>
              <a:sym typeface="Poppins"/>
            </a:endParaRPr>
          </a:p>
        </p:txBody>
      </p:sp>
      <p:sp>
        <p:nvSpPr>
          <p:cNvPr id="73" name="Google Shape;73;p14"/>
          <p:cNvSpPr txBox="1"/>
          <p:nvPr/>
        </p:nvSpPr>
        <p:spPr>
          <a:xfrm>
            <a:off x="2587950" y="188775"/>
            <a:ext cx="3968100" cy="1403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2400">
                <a:solidFill>
                  <a:srgbClr val="0C4C9F"/>
                </a:solidFill>
                <a:latin typeface="Poppins"/>
                <a:ea typeface="Poppins"/>
                <a:cs typeface="Poppins"/>
                <a:sym typeface="Poppins"/>
              </a:rPr>
              <a:t>What is a </a:t>
            </a:r>
            <a:r>
              <a:rPr b="1" lang="en" sz="2400">
                <a:solidFill>
                  <a:srgbClr val="0C4C9F"/>
                </a:solidFill>
                <a:latin typeface="Poppins"/>
                <a:ea typeface="Poppins"/>
                <a:cs typeface="Poppins"/>
                <a:sym typeface="Poppins"/>
              </a:rPr>
              <a:t>Multi-Agent Reinforcement Learning</a:t>
            </a:r>
            <a:r>
              <a:rPr lang="en" sz="2400">
                <a:solidFill>
                  <a:srgbClr val="0C4C9F"/>
                </a:solidFill>
                <a:latin typeface="Poppins"/>
                <a:ea typeface="Poppins"/>
                <a:cs typeface="Poppins"/>
                <a:sym typeface="Poppins"/>
              </a:rPr>
              <a:t> Environment?</a:t>
            </a:r>
            <a:endParaRPr sz="2400">
              <a:solidFill>
                <a:srgbClr val="0C4C9F"/>
              </a:solidFill>
              <a:latin typeface="Poppins"/>
              <a:ea typeface="Poppins"/>
              <a:cs typeface="Poppins"/>
              <a:sym typeface="Poppins"/>
            </a:endParaRPr>
          </a:p>
        </p:txBody>
      </p:sp>
      <p:pic>
        <p:nvPicPr>
          <p:cNvPr id="74" name="Google Shape;74;p14"/>
          <p:cNvPicPr preferRelativeResize="0"/>
          <p:nvPr/>
        </p:nvPicPr>
        <p:blipFill>
          <a:blip r:embed="rId4">
            <a:alphaModFix/>
          </a:blip>
          <a:stretch>
            <a:fillRect/>
          </a:stretch>
        </p:blipFill>
        <p:spPr>
          <a:xfrm>
            <a:off x="1119622" y="1504625"/>
            <a:ext cx="1922975" cy="1176675"/>
          </a:xfrm>
          <a:prstGeom prst="rect">
            <a:avLst/>
          </a:prstGeom>
          <a:noFill/>
          <a:ln>
            <a:noFill/>
          </a:ln>
          <a:effectLst>
            <a:outerShdw blurRad="85725" rotWithShape="0" algn="bl" dir="5400000" dist="19050">
              <a:srgbClr val="000000">
                <a:alpha val="50000"/>
              </a:srgbClr>
            </a:outerShdw>
          </a:effectLst>
        </p:spPr>
      </p:pic>
      <p:pic>
        <p:nvPicPr>
          <p:cNvPr id="75" name="Google Shape;75;p14"/>
          <p:cNvPicPr preferRelativeResize="0"/>
          <p:nvPr/>
        </p:nvPicPr>
        <p:blipFill rotWithShape="1">
          <a:blip r:embed="rId5">
            <a:alphaModFix/>
          </a:blip>
          <a:srcRect b="49091" l="0" r="0" t="0"/>
          <a:stretch/>
        </p:blipFill>
        <p:spPr>
          <a:xfrm>
            <a:off x="8171563" y="4569300"/>
            <a:ext cx="594375" cy="477450"/>
          </a:xfrm>
          <a:prstGeom prst="rect">
            <a:avLst/>
          </a:prstGeom>
          <a:noFill/>
          <a:ln>
            <a:noFill/>
          </a:ln>
        </p:spPr>
      </p:pic>
      <p:sp>
        <p:nvSpPr>
          <p:cNvPr id="76" name="Google Shape;76;p14"/>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01/</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77" name="Google Shape;77;p14"/>
          <p:cNvPicPr preferRelativeResize="0"/>
          <p:nvPr/>
        </p:nvPicPr>
        <p:blipFill>
          <a:blip r:embed="rId6">
            <a:alphaModFix/>
          </a:blip>
          <a:stretch>
            <a:fillRect/>
          </a:stretch>
        </p:blipFill>
        <p:spPr>
          <a:xfrm>
            <a:off x="6101348" y="1391789"/>
            <a:ext cx="1519200" cy="1402344"/>
          </a:xfrm>
          <a:prstGeom prst="rect">
            <a:avLst/>
          </a:prstGeom>
          <a:noFill/>
          <a:ln>
            <a:noFill/>
          </a:ln>
          <a:effectLst>
            <a:outerShdw blurRad="85725" rotWithShape="0" algn="bl" dir="5400000" dist="19050">
              <a:srgbClr val="000000">
                <a:alpha val="50000"/>
              </a:srgbClr>
            </a:outerShdw>
          </a:effectLst>
        </p:spPr>
      </p:pic>
      <p:pic>
        <p:nvPicPr>
          <p:cNvPr id="78" name="Google Shape;78;p14"/>
          <p:cNvPicPr preferRelativeResize="0"/>
          <p:nvPr/>
        </p:nvPicPr>
        <p:blipFill rotWithShape="1">
          <a:blip r:embed="rId7">
            <a:alphaModFix/>
          </a:blip>
          <a:srcRect b="15412" l="36688" r="0" t="15688"/>
          <a:stretch/>
        </p:blipFill>
        <p:spPr>
          <a:xfrm>
            <a:off x="3297650" y="2302413"/>
            <a:ext cx="2548650" cy="1980476"/>
          </a:xfrm>
          <a:prstGeom prst="rect">
            <a:avLst/>
          </a:prstGeom>
          <a:noFill/>
          <a:ln>
            <a:noFill/>
          </a:ln>
          <a:effectLst>
            <a:outerShdw blurRad="85725" rotWithShape="0" algn="bl" dir="5400000" dist="19050">
              <a:srgbClr val="000000">
                <a:alpha val="50000"/>
              </a:srgbClr>
            </a:outerShdw>
          </a:effectLst>
        </p:spPr>
      </p:pic>
      <p:sp>
        <p:nvSpPr>
          <p:cNvPr id="79" name="Google Shape;79;p14"/>
          <p:cNvSpPr/>
          <p:nvPr/>
        </p:nvSpPr>
        <p:spPr>
          <a:xfrm rot="3611595">
            <a:off x="6091722" y="2653422"/>
            <a:ext cx="654829" cy="1733114"/>
          </a:xfrm>
          <a:prstGeom prst="curvedLeftArrow">
            <a:avLst>
              <a:gd fmla="val 25000" name="adj1"/>
              <a:gd fmla="val 50000" name="adj2"/>
              <a:gd fmla="val 25000" name="adj3"/>
            </a:avLst>
          </a:prstGeom>
          <a:solidFill>
            <a:srgbClr val="0C4C9F"/>
          </a:solidFill>
          <a:ln cap="flat" cmpd="sng" w="9525">
            <a:solidFill>
              <a:srgbClr val="0C4C9F"/>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C4C9F"/>
              </a:solidFill>
            </a:endParaRPr>
          </a:p>
        </p:txBody>
      </p:sp>
      <p:sp>
        <p:nvSpPr>
          <p:cNvPr id="80" name="Google Shape;80;p14"/>
          <p:cNvSpPr/>
          <p:nvPr/>
        </p:nvSpPr>
        <p:spPr>
          <a:xfrm flipH="1" rot="-3602413">
            <a:off x="2322751" y="2634021"/>
            <a:ext cx="654796" cy="1771896"/>
          </a:xfrm>
          <a:prstGeom prst="curvedLeftArrow">
            <a:avLst>
              <a:gd fmla="val 25000" name="adj1"/>
              <a:gd fmla="val 50000" name="adj2"/>
              <a:gd fmla="val 25000" name="adj3"/>
            </a:avLst>
          </a:prstGeom>
          <a:solidFill>
            <a:srgbClr val="0C4C9F"/>
          </a:solidFill>
          <a:ln cap="flat" cmpd="sng" w="9525">
            <a:solidFill>
              <a:srgbClr val="0C4C9F"/>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C4C9F"/>
              </a:solidFill>
            </a:endParaRPr>
          </a:p>
        </p:txBody>
      </p:sp>
      <p:sp>
        <p:nvSpPr>
          <p:cNvPr id="81" name="Google Shape;81;p14"/>
          <p:cNvSpPr/>
          <p:nvPr/>
        </p:nvSpPr>
        <p:spPr>
          <a:xfrm>
            <a:off x="3586325" y="2039700"/>
            <a:ext cx="1971300" cy="318000"/>
          </a:xfrm>
          <a:prstGeom prst="leftRightArrow">
            <a:avLst>
              <a:gd fmla="val 50000" name="adj1"/>
              <a:gd fmla="val 62330" name="adj2"/>
            </a:avLst>
          </a:prstGeom>
          <a:solidFill>
            <a:srgbClr val="0C4C9F"/>
          </a:solidFill>
          <a:ln cap="flat" cmpd="sng" w="9525">
            <a:solidFill>
              <a:srgbClr val="0C4C9F"/>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4"/>
          <p:cNvSpPr txBox="1"/>
          <p:nvPr/>
        </p:nvSpPr>
        <p:spPr>
          <a:xfrm>
            <a:off x="3744875" y="1713425"/>
            <a:ext cx="1654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Cooperation</a:t>
            </a:r>
            <a:endParaRPr sz="1200"/>
          </a:p>
        </p:txBody>
      </p:sp>
      <p:sp>
        <p:nvSpPr>
          <p:cNvPr id="83" name="Google Shape;83;p14"/>
          <p:cNvSpPr txBox="1"/>
          <p:nvPr/>
        </p:nvSpPr>
        <p:spPr>
          <a:xfrm rot="-2097836">
            <a:off x="6057324" y="3669755"/>
            <a:ext cx="1654275" cy="369441"/>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Actions</a:t>
            </a:r>
            <a:endParaRPr sz="1200"/>
          </a:p>
        </p:txBody>
      </p:sp>
      <p:sp>
        <p:nvSpPr>
          <p:cNvPr id="84" name="Google Shape;84;p14"/>
          <p:cNvSpPr txBox="1"/>
          <p:nvPr/>
        </p:nvSpPr>
        <p:spPr>
          <a:xfrm rot="2100951">
            <a:off x="1329568" y="3669975"/>
            <a:ext cx="1654226" cy="369441"/>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Actions</a:t>
            </a:r>
            <a:endParaRPr sz="1200"/>
          </a:p>
        </p:txBody>
      </p:sp>
      <p:sp>
        <p:nvSpPr>
          <p:cNvPr id="85" name="Google Shape;85;p14"/>
          <p:cNvSpPr txBox="1"/>
          <p:nvPr/>
        </p:nvSpPr>
        <p:spPr>
          <a:xfrm>
            <a:off x="3715863" y="4012750"/>
            <a:ext cx="1654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Environment</a:t>
            </a:r>
            <a:endParaRPr sz="1200"/>
          </a:p>
        </p:txBody>
      </p:sp>
      <p:sp>
        <p:nvSpPr>
          <p:cNvPr id="86" name="Google Shape;86;p14"/>
          <p:cNvSpPr txBox="1"/>
          <p:nvPr/>
        </p:nvSpPr>
        <p:spPr>
          <a:xfrm rot="-623">
            <a:off x="1612830" y="1391942"/>
            <a:ext cx="1654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Entities</a:t>
            </a:r>
            <a:endParaRPr sz="1200"/>
          </a:p>
        </p:txBody>
      </p:sp>
      <p:sp>
        <p:nvSpPr>
          <p:cNvPr id="87" name="Google Shape;87;p14"/>
          <p:cNvSpPr txBox="1"/>
          <p:nvPr/>
        </p:nvSpPr>
        <p:spPr>
          <a:xfrm rot="623">
            <a:off x="6431236" y="1592636"/>
            <a:ext cx="1654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Entities</a:t>
            </a:r>
            <a:endParaRPr sz="1200"/>
          </a:p>
        </p:txBody>
      </p:sp>
      <p:sp>
        <p:nvSpPr>
          <p:cNvPr id="88" name="Google Shape;88;p14"/>
          <p:cNvSpPr/>
          <p:nvPr/>
        </p:nvSpPr>
        <p:spPr>
          <a:xfrm rot="-8701514">
            <a:off x="2753312" y="2654366"/>
            <a:ext cx="816447" cy="286543"/>
          </a:xfrm>
          <a:prstGeom prst="rightArrow">
            <a:avLst>
              <a:gd fmla="val 50000" name="adj1"/>
              <a:gd fmla="val 50000" name="adj2"/>
            </a:avLst>
          </a:prstGeom>
          <a:solidFill>
            <a:srgbClr val="0C4C9F"/>
          </a:solidFill>
          <a:ln cap="flat" cmpd="sng" w="9525">
            <a:solidFill>
              <a:srgbClr val="0C4C9F"/>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4"/>
          <p:cNvSpPr/>
          <p:nvPr/>
        </p:nvSpPr>
        <p:spPr>
          <a:xfrm rot="-2101280">
            <a:off x="5501405" y="2585922"/>
            <a:ext cx="816545" cy="286297"/>
          </a:xfrm>
          <a:prstGeom prst="rightArrow">
            <a:avLst>
              <a:gd fmla="val 50000" name="adj1"/>
              <a:gd fmla="val 50000" name="adj2"/>
            </a:avLst>
          </a:prstGeom>
          <a:solidFill>
            <a:srgbClr val="0C4C9F"/>
          </a:solidFill>
          <a:ln cap="flat" cmpd="sng" w="9525">
            <a:solidFill>
              <a:srgbClr val="0C4C9F"/>
            </a:solidFill>
            <a:prstDash val="solid"/>
            <a:round/>
            <a:headEnd len="sm" w="sm" type="none"/>
            <a:tailEnd len="sm" w="sm" type="none"/>
          </a:ln>
          <a:effectLst>
            <a:outerShdw blurRad="428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4"/>
          <p:cNvSpPr txBox="1"/>
          <p:nvPr/>
        </p:nvSpPr>
        <p:spPr>
          <a:xfrm rot="-2100441">
            <a:off x="5195975" y="2742455"/>
            <a:ext cx="1654054" cy="369441"/>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Rewards</a:t>
            </a:r>
            <a:endParaRPr sz="1200"/>
          </a:p>
        </p:txBody>
      </p:sp>
      <p:sp>
        <p:nvSpPr>
          <p:cNvPr id="91" name="Google Shape;91;p14"/>
          <p:cNvSpPr txBox="1"/>
          <p:nvPr/>
        </p:nvSpPr>
        <p:spPr>
          <a:xfrm rot="2098193">
            <a:off x="2296631" y="2863132"/>
            <a:ext cx="1654029" cy="369441"/>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Rewards</a:t>
            </a:r>
            <a:endParaRPr sz="1200"/>
          </a:p>
        </p:txBody>
      </p:sp>
      <p:sp>
        <p:nvSpPr>
          <p:cNvPr id="92" name="Google Shape;92;p14"/>
          <p:cNvSpPr txBox="1"/>
          <p:nvPr/>
        </p:nvSpPr>
        <p:spPr>
          <a:xfrm rot="-512">
            <a:off x="5522725" y="4669850"/>
            <a:ext cx="2016000" cy="292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700">
                <a:solidFill>
                  <a:srgbClr val="0C4C9F"/>
                </a:solidFill>
                <a:latin typeface="Poppins"/>
                <a:ea typeface="Poppins"/>
                <a:cs typeface="Poppins"/>
                <a:sym typeface="Poppins"/>
              </a:rPr>
              <a:t>Image courtesy of Source </a:t>
            </a:r>
            <a:r>
              <a:rPr lang="en" sz="700">
                <a:solidFill>
                  <a:srgbClr val="22BECF"/>
                </a:solidFill>
                <a:latin typeface="Poppins"/>
                <a:ea typeface="Poppins"/>
                <a:cs typeface="Poppins"/>
                <a:sym typeface="Poppins"/>
              </a:rPr>
              <a:t>[1]</a:t>
            </a:r>
            <a:endParaRPr sz="900">
              <a:solidFill>
                <a:srgbClr val="22BEC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620" name="Shape 620"/>
        <p:cNvGrpSpPr/>
        <p:nvPr/>
      </p:nvGrpSpPr>
      <p:grpSpPr>
        <a:xfrm>
          <a:off x="0" y="0"/>
          <a:ext cx="0" cy="0"/>
          <a:chOff x="0" y="0"/>
          <a:chExt cx="0" cy="0"/>
        </a:xfrm>
      </p:grpSpPr>
      <p:sp>
        <p:nvSpPr>
          <p:cNvPr id="621" name="Google Shape;621;p32"/>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Questions</a:t>
            </a:r>
            <a:endParaRPr b="1" sz="1300">
              <a:solidFill>
                <a:srgbClr val="0C4C9F"/>
              </a:solidFill>
              <a:latin typeface="Poppins"/>
              <a:ea typeface="Poppins"/>
              <a:cs typeface="Poppins"/>
              <a:sym typeface="Poppins"/>
            </a:endParaRPr>
          </a:p>
        </p:txBody>
      </p:sp>
      <p:sp>
        <p:nvSpPr>
          <p:cNvPr id="622" name="Google Shape;622;p32"/>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Extra - </a:t>
            </a:r>
            <a:r>
              <a:rPr lang="en" sz="1100">
                <a:solidFill>
                  <a:srgbClr val="0C4C9F"/>
                </a:solidFill>
                <a:latin typeface="Poppins"/>
                <a:ea typeface="Poppins"/>
                <a:cs typeface="Poppins"/>
                <a:sym typeface="Poppins"/>
              </a:rPr>
              <a:t>Questions</a:t>
            </a:r>
            <a:endParaRPr sz="1100">
              <a:solidFill>
                <a:srgbClr val="0C4C9F"/>
              </a:solidFill>
              <a:latin typeface="Poppins"/>
              <a:ea typeface="Poppins"/>
              <a:cs typeface="Poppins"/>
              <a:sym typeface="Poppins"/>
            </a:endParaRPr>
          </a:p>
        </p:txBody>
      </p:sp>
      <p:pic>
        <p:nvPicPr>
          <p:cNvPr id="623" name="Google Shape;623;p32"/>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624" name="Google Shape;624;p32"/>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625" name="Google Shape;625;p32"/>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626" name="Google Shape;626;p32"/>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627" name="Google Shape;627;p32"/>
          <p:cNvSpPr txBox="1"/>
          <p:nvPr/>
        </p:nvSpPr>
        <p:spPr>
          <a:xfrm>
            <a:off x="347750" y="1084350"/>
            <a:ext cx="8451300" cy="358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300">
                <a:solidFill>
                  <a:srgbClr val="0C4C9F"/>
                </a:solidFill>
                <a:latin typeface="Poppins"/>
                <a:ea typeface="Poppins"/>
                <a:cs typeface="Poppins"/>
                <a:sym typeface="Poppins"/>
              </a:rPr>
              <a:t>Q2: </a:t>
            </a:r>
            <a:r>
              <a:rPr lang="en" sz="1300">
                <a:solidFill>
                  <a:srgbClr val="0C4C9F"/>
                </a:solidFill>
                <a:latin typeface="Poppins"/>
                <a:ea typeface="Poppins"/>
                <a:cs typeface="Poppins"/>
                <a:sym typeface="Poppins"/>
              </a:rPr>
              <a:t>Taking this idea one step further, can the contribution of the entire research -- i.e. </a:t>
            </a:r>
            <a:r>
              <a:rPr b="1" lang="en" sz="1300">
                <a:solidFill>
                  <a:srgbClr val="0C4C9F"/>
                </a:solidFill>
                <a:latin typeface="Poppins"/>
                <a:ea typeface="Poppins"/>
                <a:cs typeface="Poppins"/>
                <a:sym typeface="Poppins"/>
              </a:rPr>
              <a:t>trajectory separation</a:t>
            </a:r>
            <a:r>
              <a:rPr lang="en" sz="1300">
                <a:solidFill>
                  <a:srgbClr val="0C4C9F"/>
                </a:solidFill>
                <a:latin typeface="Poppins"/>
                <a:ea typeface="Poppins"/>
                <a:cs typeface="Poppins"/>
                <a:sym typeface="Poppins"/>
              </a:rPr>
              <a:t> -- be considered as a heuristic extension of the system in this sense (incorporating human knowledge to compensate for the scarcity of computational capacity)?</a:t>
            </a:r>
            <a:endParaRPr sz="1300">
              <a:solidFill>
                <a:srgbClr val="0C4C9F"/>
              </a:solidFill>
              <a:latin typeface="Poppins"/>
              <a:ea typeface="Poppins"/>
              <a:cs typeface="Poppins"/>
              <a:sym typeface="Poppins"/>
            </a:endParaRPr>
          </a:p>
          <a:p>
            <a:pPr indent="0" lvl="0" marL="0" rtl="0" algn="just">
              <a:spcBef>
                <a:spcPts val="0"/>
              </a:spcBef>
              <a:spcAft>
                <a:spcPts val="0"/>
              </a:spcAft>
              <a:buNone/>
            </a:pPr>
            <a:r>
              <a:t/>
            </a:r>
            <a:endParaRPr b="1" sz="1300">
              <a:solidFill>
                <a:srgbClr val="0C4C9F"/>
              </a:solidFill>
              <a:latin typeface="Poppins"/>
              <a:ea typeface="Poppins"/>
              <a:cs typeface="Poppins"/>
              <a:sym typeface="Poppins"/>
            </a:endParaRPr>
          </a:p>
          <a:p>
            <a:pPr indent="0" lvl="0" marL="0" rtl="0" algn="just">
              <a:spcBef>
                <a:spcPts val="0"/>
              </a:spcBef>
              <a:spcAft>
                <a:spcPts val="0"/>
              </a:spcAft>
              <a:buNone/>
            </a:pPr>
            <a:r>
              <a:rPr b="1" lang="en" sz="1300">
                <a:solidFill>
                  <a:srgbClr val="CA5F38"/>
                </a:solidFill>
                <a:latin typeface="Poppins"/>
                <a:ea typeface="Poppins"/>
                <a:cs typeface="Poppins"/>
                <a:sym typeface="Poppins"/>
              </a:rPr>
              <a:t>A2: </a:t>
            </a:r>
            <a:r>
              <a:rPr lang="en" sz="1300">
                <a:solidFill>
                  <a:srgbClr val="CA5F38"/>
                </a:solidFill>
                <a:latin typeface="Poppins"/>
                <a:ea typeface="Poppins"/>
                <a:cs typeface="Poppins"/>
                <a:sym typeface="Poppins"/>
              </a:rPr>
              <a:t>In reinforcement learning, the term "</a:t>
            </a:r>
            <a:r>
              <a:rPr b="1" lang="en" sz="1300">
                <a:solidFill>
                  <a:srgbClr val="CA5F38"/>
                </a:solidFill>
                <a:latin typeface="Poppins"/>
                <a:ea typeface="Poppins"/>
                <a:cs typeface="Poppins"/>
                <a:sym typeface="Poppins"/>
              </a:rPr>
              <a:t>heuristics</a:t>
            </a:r>
            <a:r>
              <a:rPr lang="en" sz="1300">
                <a:solidFill>
                  <a:srgbClr val="CA5F38"/>
                </a:solidFill>
                <a:latin typeface="Poppins"/>
                <a:ea typeface="Poppins"/>
                <a:cs typeface="Poppins"/>
                <a:sym typeface="Poppins"/>
              </a:rPr>
              <a:t>" is broadly defined and can encompass various aspects of system design. It might traditionally refer to aspects of the masking architecture, yet the selection of an algorithm for a specific problem also constitutes a form of heuristic. Even trajectory separation in an RL setting can be viewed as heuristic-based, given this flexible interpretation.</a:t>
            </a:r>
            <a:endParaRPr sz="1300">
              <a:solidFill>
                <a:srgbClr val="CA5F38"/>
              </a:solidFill>
              <a:latin typeface="Poppins"/>
              <a:ea typeface="Poppins"/>
              <a:cs typeface="Poppins"/>
              <a:sym typeface="Poppins"/>
            </a:endParaRPr>
          </a:p>
          <a:p>
            <a:pPr indent="0" lvl="0" marL="0" rtl="0" algn="just">
              <a:spcBef>
                <a:spcPts val="0"/>
              </a:spcBef>
              <a:spcAft>
                <a:spcPts val="0"/>
              </a:spcAft>
              <a:buNone/>
            </a:pPr>
            <a:r>
              <a:t/>
            </a:r>
            <a:endParaRPr b="1" sz="1300">
              <a:solidFill>
                <a:srgbClr val="0C4C9F"/>
              </a:solidFill>
              <a:latin typeface="Poppins"/>
              <a:ea typeface="Poppins"/>
              <a:cs typeface="Poppins"/>
              <a:sym typeface="Poppins"/>
            </a:endParaRPr>
          </a:p>
          <a:p>
            <a:pPr indent="0" lvl="0" marL="0" rtl="0" algn="just">
              <a:spcBef>
                <a:spcPts val="0"/>
              </a:spcBef>
              <a:spcAft>
                <a:spcPts val="0"/>
              </a:spcAft>
              <a:buNone/>
            </a:pPr>
            <a:r>
              <a:rPr b="1" lang="en" sz="1300">
                <a:solidFill>
                  <a:srgbClr val="0C4C9F"/>
                </a:solidFill>
                <a:latin typeface="Poppins"/>
                <a:ea typeface="Poppins"/>
                <a:cs typeface="Poppins"/>
                <a:sym typeface="Poppins"/>
              </a:rPr>
              <a:t>Q3: </a:t>
            </a:r>
            <a:r>
              <a:rPr lang="en" sz="1300">
                <a:solidFill>
                  <a:srgbClr val="0C4C9F"/>
                </a:solidFill>
                <a:latin typeface="Poppins"/>
                <a:ea typeface="Poppins"/>
                <a:cs typeface="Poppins"/>
                <a:sym typeface="Poppins"/>
              </a:rPr>
              <a:t>If we had much more computational capacity, could the full Multi-Agent system work, or is there a principled limitation to it?</a:t>
            </a:r>
            <a:endParaRPr sz="1300">
              <a:solidFill>
                <a:srgbClr val="0C4C9F"/>
              </a:solidFill>
              <a:latin typeface="Poppins"/>
              <a:ea typeface="Poppins"/>
              <a:cs typeface="Poppins"/>
              <a:sym typeface="Poppins"/>
            </a:endParaRPr>
          </a:p>
          <a:p>
            <a:pPr indent="0" lvl="0" marL="0" rtl="0" algn="just">
              <a:spcBef>
                <a:spcPts val="0"/>
              </a:spcBef>
              <a:spcAft>
                <a:spcPts val="0"/>
              </a:spcAft>
              <a:buNone/>
            </a:pPr>
            <a:r>
              <a:t/>
            </a:r>
            <a:endParaRPr sz="1300">
              <a:solidFill>
                <a:srgbClr val="0C4C9F"/>
              </a:solidFill>
              <a:latin typeface="Poppins"/>
              <a:ea typeface="Poppins"/>
              <a:cs typeface="Poppins"/>
              <a:sym typeface="Poppins"/>
            </a:endParaRPr>
          </a:p>
          <a:p>
            <a:pPr indent="0" lvl="0" marL="0" rtl="0" algn="just">
              <a:spcBef>
                <a:spcPts val="0"/>
              </a:spcBef>
              <a:spcAft>
                <a:spcPts val="0"/>
              </a:spcAft>
              <a:buNone/>
            </a:pPr>
            <a:r>
              <a:rPr b="1" lang="en" sz="1300">
                <a:solidFill>
                  <a:srgbClr val="CA5F38"/>
                </a:solidFill>
                <a:latin typeface="Poppins"/>
                <a:ea typeface="Poppins"/>
                <a:cs typeface="Poppins"/>
                <a:sym typeface="Poppins"/>
              </a:rPr>
              <a:t>A3: </a:t>
            </a:r>
            <a:r>
              <a:rPr lang="en" sz="1300">
                <a:solidFill>
                  <a:srgbClr val="CA5F38"/>
                </a:solidFill>
                <a:latin typeface="Poppins"/>
                <a:ea typeface="Poppins"/>
                <a:cs typeface="Poppins"/>
                <a:sym typeface="Poppins"/>
              </a:rPr>
              <a:t>Given enough resources, a full Multi-Agent system would also work. However, the Hybrid model offers more than simple resource efficiency, compared to a Multi-Agent system. Having a centralized pixel-to-pixel feature extractor, where entity A can also utilize the features extracted around entity B provides a possible channel for entity-entity communication.</a:t>
            </a:r>
            <a:endParaRPr sz="1300">
              <a:solidFill>
                <a:srgbClr val="CA5F38"/>
              </a:solidFill>
              <a:latin typeface="Poppins"/>
              <a:ea typeface="Poppins"/>
              <a:cs typeface="Poppins"/>
              <a:sym typeface="Poppins"/>
            </a:endParaRPr>
          </a:p>
          <a:p>
            <a:pPr indent="0" lvl="0" marL="0" rtl="0" algn="just">
              <a:spcBef>
                <a:spcPts val="0"/>
              </a:spcBef>
              <a:spcAft>
                <a:spcPts val="0"/>
              </a:spcAft>
              <a:buNone/>
            </a:pPr>
            <a:r>
              <a:t/>
            </a:r>
            <a:endParaRPr b="1" sz="1300">
              <a:solidFill>
                <a:srgbClr val="0C4C9F"/>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631" name="Shape 631"/>
        <p:cNvGrpSpPr/>
        <p:nvPr/>
      </p:nvGrpSpPr>
      <p:grpSpPr>
        <a:xfrm>
          <a:off x="0" y="0"/>
          <a:ext cx="0" cy="0"/>
          <a:chOff x="0" y="0"/>
          <a:chExt cx="0" cy="0"/>
        </a:xfrm>
      </p:grpSpPr>
      <p:sp>
        <p:nvSpPr>
          <p:cNvPr id="632" name="Google Shape;632;p33"/>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Additional Images</a:t>
            </a:r>
            <a:endParaRPr b="1" sz="1300">
              <a:solidFill>
                <a:srgbClr val="0C4C9F"/>
              </a:solidFill>
              <a:latin typeface="Poppins"/>
              <a:ea typeface="Poppins"/>
              <a:cs typeface="Poppins"/>
              <a:sym typeface="Poppins"/>
            </a:endParaRPr>
          </a:p>
        </p:txBody>
      </p:sp>
      <p:sp>
        <p:nvSpPr>
          <p:cNvPr id="633" name="Google Shape;633;p33"/>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Extra - </a:t>
            </a:r>
            <a:r>
              <a:rPr lang="en" sz="1100">
                <a:solidFill>
                  <a:srgbClr val="0C4C9F"/>
                </a:solidFill>
                <a:latin typeface="Poppins"/>
                <a:ea typeface="Poppins"/>
                <a:cs typeface="Poppins"/>
                <a:sym typeface="Poppins"/>
              </a:rPr>
              <a:t>Images</a:t>
            </a:r>
            <a:endParaRPr sz="1100">
              <a:solidFill>
                <a:srgbClr val="0C4C9F"/>
              </a:solidFill>
              <a:latin typeface="Poppins"/>
              <a:ea typeface="Poppins"/>
              <a:cs typeface="Poppins"/>
              <a:sym typeface="Poppins"/>
            </a:endParaRPr>
          </a:p>
        </p:txBody>
      </p:sp>
      <p:pic>
        <p:nvPicPr>
          <p:cNvPr id="634" name="Google Shape;634;p33"/>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635" name="Google Shape;635;p33"/>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636" name="Google Shape;636;p33"/>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637" name="Google Shape;637;p33"/>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pic>
        <p:nvPicPr>
          <p:cNvPr id="638" name="Google Shape;638;p33"/>
          <p:cNvPicPr preferRelativeResize="0"/>
          <p:nvPr/>
        </p:nvPicPr>
        <p:blipFill>
          <a:blip r:embed="rId5">
            <a:alphaModFix/>
          </a:blip>
          <a:stretch>
            <a:fillRect/>
          </a:stretch>
        </p:blipFill>
        <p:spPr>
          <a:xfrm>
            <a:off x="1319500" y="3068075"/>
            <a:ext cx="2949650" cy="1325650"/>
          </a:xfrm>
          <a:prstGeom prst="rect">
            <a:avLst/>
          </a:prstGeom>
          <a:noFill/>
          <a:ln>
            <a:noFill/>
          </a:ln>
        </p:spPr>
      </p:pic>
      <p:pic>
        <p:nvPicPr>
          <p:cNvPr id="639" name="Google Shape;639;p33"/>
          <p:cNvPicPr preferRelativeResize="0"/>
          <p:nvPr/>
        </p:nvPicPr>
        <p:blipFill>
          <a:blip r:embed="rId6">
            <a:alphaModFix/>
          </a:blip>
          <a:stretch>
            <a:fillRect/>
          </a:stretch>
        </p:blipFill>
        <p:spPr>
          <a:xfrm>
            <a:off x="4572000" y="1104675"/>
            <a:ext cx="3337698" cy="3263700"/>
          </a:xfrm>
          <a:prstGeom prst="rect">
            <a:avLst/>
          </a:prstGeom>
          <a:noFill/>
          <a:ln>
            <a:noFill/>
          </a:ln>
        </p:spPr>
      </p:pic>
      <p:pic>
        <p:nvPicPr>
          <p:cNvPr id="640" name="Google Shape;640;p33"/>
          <p:cNvPicPr preferRelativeResize="0"/>
          <p:nvPr/>
        </p:nvPicPr>
        <p:blipFill>
          <a:blip r:embed="rId7">
            <a:alphaModFix/>
          </a:blip>
          <a:stretch>
            <a:fillRect/>
          </a:stretch>
        </p:blipFill>
        <p:spPr>
          <a:xfrm>
            <a:off x="1319500" y="1104678"/>
            <a:ext cx="2949652" cy="185074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644" name="Shape 644"/>
        <p:cNvGrpSpPr/>
        <p:nvPr/>
      </p:nvGrpSpPr>
      <p:grpSpPr>
        <a:xfrm>
          <a:off x="0" y="0"/>
          <a:ext cx="0" cy="0"/>
          <a:chOff x="0" y="0"/>
          <a:chExt cx="0" cy="0"/>
        </a:xfrm>
      </p:grpSpPr>
      <p:sp>
        <p:nvSpPr>
          <p:cNvPr id="645" name="Google Shape;645;p34"/>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Additional Images</a:t>
            </a:r>
            <a:endParaRPr b="1" sz="1300">
              <a:solidFill>
                <a:srgbClr val="0C4C9F"/>
              </a:solidFill>
              <a:latin typeface="Poppins"/>
              <a:ea typeface="Poppins"/>
              <a:cs typeface="Poppins"/>
              <a:sym typeface="Poppins"/>
            </a:endParaRPr>
          </a:p>
        </p:txBody>
      </p:sp>
      <p:sp>
        <p:nvSpPr>
          <p:cNvPr id="646" name="Google Shape;646;p34"/>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Extra - </a:t>
            </a:r>
            <a:r>
              <a:rPr lang="en" sz="1100">
                <a:solidFill>
                  <a:srgbClr val="0C4C9F"/>
                </a:solidFill>
                <a:latin typeface="Poppins"/>
                <a:ea typeface="Poppins"/>
                <a:cs typeface="Poppins"/>
                <a:sym typeface="Poppins"/>
              </a:rPr>
              <a:t>Images</a:t>
            </a:r>
            <a:endParaRPr sz="1100">
              <a:solidFill>
                <a:srgbClr val="0C4C9F"/>
              </a:solidFill>
              <a:latin typeface="Poppins"/>
              <a:ea typeface="Poppins"/>
              <a:cs typeface="Poppins"/>
              <a:sym typeface="Poppins"/>
            </a:endParaRPr>
          </a:p>
        </p:txBody>
      </p:sp>
      <p:pic>
        <p:nvPicPr>
          <p:cNvPr id="647" name="Google Shape;647;p34"/>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648" name="Google Shape;648;p34"/>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649" name="Google Shape;649;p34"/>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650" name="Google Shape;650;p34"/>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pic>
        <p:nvPicPr>
          <p:cNvPr id="651" name="Google Shape;651;p34"/>
          <p:cNvPicPr preferRelativeResize="0"/>
          <p:nvPr/>
        </p:nvPicPr>
        <p:blipFill>
          <a:blip r:embed="rId5">
            <a:alphaModFix/>
          </a:blip>
          <a:stretch>
            <a:fillRect/>
          </a:stretch>
        </p:blipFill>
        <p:spPr>
          <a:xfrm>
            <a:off x="347750" y="1081086"/>
            <a:ext cx="2983776" cy="1517289"/>
          </a:xfrm>
          <a:prstGeom prst="rect">
            <a:avLst/>
          </a:prstGeom>
          <a:noFill/>
          <a:ln>
            <a:noFill/>
          </a:ln>
        </p:spPr>
      </p:pic>
      <p:pic>
        <p:nvPicPr>
          <p:cNvPr id="652" name="Google Shape;652;p34"/>
          <p:cNvPicPr preferRelativeResize="0"/>
          <p:nvPr/>
        </p:nvPicPr>
        <p:blipFill>
          <a:blip r:embed="rId6">
            <a:alphaModFix/>
          </a:blip>
          <a:stretch>
            <a:fillRect/>
          </a:stretch>
        </p:blipFill>
        <p:spPr>
          <a:xfrm>
            <a:off x="347749" y="2776663"/>
            <a:ext cx="2983776" cy="1517300"/>
          </a:xfrm>
          <a:prstGeom prst="rect">
            <a:avLst/>
          </a:prstGeom>
          <a:noFill/>
          <a:ln>
            <a:noFill/>
          </a:ln>
        </p:spPr>
      </p:pic>
      <p:pic>
        <p:nvPicPr>
          <p:cNvPr id="653" name="Google Shape;653;p34"/>
          <p:cNvPicPr preferRelativeResize="0"/>
          <p:nvPr/>
        </p:nvPicPr>
        <p:blipFill>
          <a:blip r:embed="rId7">
            <a:alphaModFix/>
          </a:blip>
          <a:stretch>
            <a:fillRect/>
          </a:stretch>
        </p:blipFill>
        <p:spPr>
          <a:xfrm>
            <a:off x="3750825" y="1036675"/>
            <a:ext cx="4875820" cy="1695600"/>
          </a:xfrm>
          <a:prstGeom prst="rect">
            <a:avLst/>
          </a:prstGeom>
          <a:noFill/>
          <a:ln>
            <a:noFill/>
          </a:ln>
        </p:spPr>
      </p:pic>
      <p:pic>
        <p:nvPicPr>
          <p:cNvPr id="654" name="Google Shape;654;p34"/>
          <p:cNvPicPr preferRelativeResize="0"/>
          <p:nvPr/>
        </p:nvPicPr>
        <p:blipFill>
          <a:blip r:embed="rId8">
            <a:alphaModFix/>
          </a:blip>
          <a:stretch>
            <a:fillRect/>
          </a:stretch>
        </p:blipFill>
        <p:spPr>
          <a:xfrm>
            <a:off x="4462375" y="2892138"/>
            <a:ext cx="3452713" cy="1517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658" name="Shape 658"/>
        <p:cNvGrpSpPr/>
        <p:nvPr/>
      </p:nvGrpSpPr>
      <p:grpSpPr>
        <a:xfrm>
          <a:off x="0" y="0"/>
          <a:ext cx="0" cy="0"/>
          <a:chOff x="0" y="0"/>
          <a:chExt cx="0" cy="0"/>
        </a:xfrm>
      </p:grpSpPr>
      <p:sp>
        <p:nvSpPr>
          <p:cNvPr id="659" name="Google Shape;659;p35"/>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Additional Images</a:t>
            </a:r>
            <a:endParaRPr b="1" sz="1300">
              <a:solidFill>
                <a:srgbClr val="0C4C9F"/>
              </a:solidFill>
              <a:latin typeface="Poppins"/>
              <a:ea typeface="Poppins"/>
              <a:cs typeface="Poppins"/>
              <a:sym typeface="Poppins"/>
            </a:endParaRPr>
          </a:p>
        </p:txBody>
      </p:sp>
      <p:sp>
        <p:nvSpPr>
          <p:cNvPr id="660" name="Google Shape;660;p35"/>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Extra - </a:t>
            </a:r>
            <a:r>
              <a:rPr lang="en" sz="1100">
                <a:solidFill>
                  <a:srgbClr val="0C4C9F"/>
                </a:solidFill>
                <a:latin typeface="Poppins"/>
                <a:ea typeface="Poppins"/>
                <a:cs typeface="Poppins"/>
                <a:sym typeface="Poppins"/>
              </a:rPr>
              <a:t>Images</a:t>
            </a:r>
            <a:endParaRPr sz="1100">
              <a:solidFill>
                <a:srgbClr val="0C4C9F"/>
              </a:solidFill>
              <a:latin typeface="Poppins"/>
              <a:ea typeface="Poppins"/>
              <a:cs typeface="Poppins"/>
              <a:sym typeface="Poppins"/>
            </a:endParaRPr>
          </a:p>
        </p:txBody>
      </p:sp>
      <p:pic>
        <p:nvPicPr>
          <p:cNvPr id="661" name="Google Shape;661;p35"/>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662" name="Google Shape;662;p35"/>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663" name="Google Shape;663;p35"/>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664" name="Google Shape;664;p35"/>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pic>
        <p:nvPicPr>
          <p:cNvPr id="665" name="Google Shape;665;p35"/>
          <p:cNvPicPr preferRelativeResize="0"/>
          <p:nvPr/>
        </p:nvPicPr>
        <p:blipFill>
          <a:blip r:embed="rId5">
            <a:alphaModFix/>
          </a:blip>
          <a:stretch>
            <a:fillRect/>
          </a:stretch>
        </p:blipFill>
        <p:spPr>
          <a:xfrm>
            <a:off x="330275" y="1081572"/>
            <a:ext cx="1360549" cy="1459254"/>
          </a:xfrm>
          <a:prstGeom prst="rect">
            <a:avLst/>
          </a:prstGeom>
          <a:noFill/>
          <a:ln>
            <a:noFill/>
          </a:ln>
        </p:spPr>
      </p:pic>
      <p:pic>
        <p:nvPicPr>
          <p:cNvPr id="666" name="Google Shape;666;p35"/>
          <p:cNvPicPr preferRelativeResize="0"/>
          <p:nvPr/>
        </p:nvPicPr>
        <p:blipFill>
          <a:blip r:embed="rId6">
            <a:alphaModFix/>
          </a:blip>
          <a:stretch>
            <a:fillRect/>
          </a:stretch>
        </p:blipFill>
        <p:spPr>
          <a:xfrm>
            <a:off x="330276" y="2779262"/>
            <a:ext cx="1360549" cy="1454551"/>
          </a:xfrm>
          <a:prstGeom prst="rect">
            <a:avLst/>
          </a:prstGeom>
          <a:noFill/>
          <a:ln>
            <a:noFill/>
          </a:ln>
        </p:spPr>
      </p:pic>
      <p:pic>
        <p:nvPicPr>
          <p:cNvPr id="667" name="Google Shape;667;p35"/>
          <p:cNvPicPr preferRelativeResize="0"/>
          <p:nvPr/>
        </p:nvPicPr>
        <p:blipFill>
          <a:blip r:embed="rId7">
            <a:alphaModFix/>
          </a:blip>
          <a:stretch>
            <a:fillRect/>
          </a:stretch>
        </p:blipFill>
        <p:spPr>
          <a:xfrm>
            <a:off x="1956975" y="1037450"/>
            <a:ext cx="4990851" cy="1683862"/>
          </a:xfrm>
          <a:prstGeom prst="rect">
            <a:avLst/>
          </a:prstGeom>
          <a:noFill/>
          <a:ln>
            <a:noFill/>
          </a:ln>
        </p:spPr>
      </p:pic>
      <p:pic>
        <p:nvPicPr>
          <p:cNvPr id="668" name="Google Shape;668;p35"/>
          <p:cNvPicPr preferRelativeResize="0"/>
          <p:nvPr/>
        </p:nvPicPr>
        <p:blipFill>
          <a:blip r:embed="rId8">
            <a:alphaModFix/>
          </a:blip>
          <a:stretch>
            <a:fillRect/>
          </a:stretch>
        </p:blipFill>
        <p:spPr>
          <a:xfrm>
            <a:off x="2780550" y="2836375"/>
            <a:ext cx="2906927" cy="1520812"/>
          </a:xfrm>
          <a:prstGeom prst="rect">
            <a:avLst/>
          </a:prstGeom>
          <a:noFill/>
          <a:ln>
            <a:noFill/>
          </a:ln>
        </p:spPr>
      </p:pic>
      <p:pic>
        <p:nvPicPr>
          <p:cNvPr id="669" name="Google Shape;669;p35"/>
          <p:cNvPicPr preferRelativeResize="0"/>
          <p:nvPr/>
        </p:nvPicPr>
        <p:blipFill>
          <a:blip r:embed="rId9">
            <a:alphaModFix/>
          </a:blip>
          <a:stretch>
            <a:fillRect/>
          </a:stretch>
        </p:blipFill>
        <p:spPr>
          <a:xfrm>
            <a:off x="7137075" y="1603938"/>
            <a:ext cx="1661975" cy="21823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673" name="Shape 673"/>
        <p:cNvGrpSpPr/>
        <p:nvPr/>
      </p:nvGrpSpPr>
      <p:grpSpPr>
        <a:xfrm>
          <a:off x="0" y="0"/>
          <a:ext cx="0" cy="0"/>
          <a:chOff x="0" y="0"/>
          <a:chExt cx="0" cy="0"/>
        </a:xfrm>
      </p:grpSpPr>
      <p:sp>
        <p:nvSpPr>
          <p:cNvPr id="674" name="Google Shape;674;p36"/>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Additional Images</a:t>
            </a:r>
            <a:endParaRPr b="1" sz="1300">
              <a:solidFill>
                <a:srgbClr val="0C4C9F"/>
              </a:solidFill>
              <a:latin typeface="Poppins"/>
              <a:ea typeface="Poppins"/>
              <a:cs typeface="Poppins"/>
              <a:sym typeface="Poppins"/>
            </a:endParaRPr>
          </a:p>
        </p:txBody>
      </p:sp>
      <p:sp>
        <p:nvSpPr>
          <p:cNvPr id="675" name="Google Shape;675;p36"/>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Extra - </a:t>
            </a:r>
            <a:r>
              <a:rPr lang="en" sz="1100">
                <a:solidFill>
                  <a:srgbClr val="0C4C9F"/>
                </a:solidFill>
                <a:latin typeface="Poppins"/>
                <a:ea typeface="Poppins"/>
                <a:cs typeface="Poppins"/>
                <a:sym typeface="Poppins"/>
              </a:rPr>
              <a:t>Images</a:t>
            </a:r>
            <a:endParaRPr sz="1100">
              <a:solidFill>
                <a:srgbClr val="0C4C9F"/>
              </a:solidFill>
              <a:latin typeface="Poppins"/>
              <a:ea typeface="Poppins"/>
              <a:cs typeface="Poppins"/>
              <a:sym typeface="Poppins"/>
            </a:endParaRPr>
          </a:p>
        </p:txBody>
      </p:sp>
      <p:pic>
        <p:nvPicPr>
          <p:cNvPr id="676" name="Google Shape;676;p36"/>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677" name="Google Shape;677;p36"/>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678" name="Google Shape;678;p36"/>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679" name="Google Shape;679;p36"/>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pic>
        <p:nvPicPr>
          <p:cNvPr id="680" name="Google Shape;680;p36"/>
          <p:cNvPicPr preferRelativeResize="0"/>
          <p:nvPr/>
        </p:nvPicPr>
        <p:blipFill>
          <a:blip r:embed="rId5">
            <a:alphaModFix/>
          </a:blip>
          <a:stretch>
            <a:fillRect/>
          </a:stretch>
        </p:blipFill>
        <p:spPr>
          <a:xfrm>
            <a:off x="330275" y="1093550"/>
            <a:ext cx="4224251" cy="1288950"/>
          </a:xfrm>
          <a:prstGeom prst="rect">
            <a:avLst/>
          </a:prstGeom>
          <a:noFill/>
          <a:ln>
            <a:noFill/>
          </a:ln>
        </p:spPr>
      </p:pic>
      <p:pic>
        <p:nvPicPr>
          <p:cNvPr id="681" name="Google Shape;681;p36"/>
          <p:cNvPicPr preferRelativeResize="0"/>
          <p:nvPr/>
        </p:nvPicPr>
        <p:blipFill>
          <a:blip r:embed="rId6">
            <a:alphaModFix/>
          </a:blip>
          <a:stretch>
            <a:fillRect/>
          </a:stretch>
        </p:blipFill>
        <p:spPr>
          <a:xfrm>
            <a:off x="330275" y="2713225"/>
            <a:ext cx="4205128" cy="1288950"/>
          </a:xfrm>
          <a:prstGeom prst="rect">
            <a:avLst/>
          </a:prstGeom>
          <a:noFill/>
          <a:ln>
            <a:noFill/>
          </a:ln>
        </p:spPr>
      </p:pic>
      <p:pic>
        <p:nvPicPr>
          <p:cNvPr id="682" name="Google Shape;682;p36"/>
          <p:cNvPicPr preferRelativeResize="0"/>
          <p:nvPr/>
        </p:nvPicPr>
        <p:blipFill>
          <a:blip r:embed="rId7">
            <a:alphaModFix/>
          </a:blip>
          <a:stretch>
            <a:fillRect/>
          </a:stretch>
        </p:blipFill>
        <p:spPr>
          <a:xfrm>
            <a:off x="5017825" y="1281813"/>
            <a:ext cx="3564550" cy="2826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686" name="Shape 686"/>
        <p:cNvGrpSpPr/>
        <p:nvPr/>
      </p:nvGrpSpPr>
      <p:grpSpPr>
        <a:xfrm>
          <a:off x="0" y="0"/>
          <a:ext cx="0" cy="0"/>
          <a:chOff x="0" y="0"/>
          <a:chExt cx="0" cy="0"/>
        </a:xfrm>
      </p:grpSpPr>
      <p:sp>
        <p:nvSpPr>
          <p:cNvPr id="687" name="Google Shape;687;p37"/>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Additional Images</a:t>
            </a:r>
            <a:endParaRPr b="1" sz="1300">
              <a:solidFill>
                <a:srgbClr val="0C4C9F"/>
              </a:solidFill>
              <a:latin typeface="Poppins"/>
              <a:ea typeface="Poppins"/>
              <a:cs typeface="Poppins"/>
              <a:sym typeface="Poppins"/>
            </a:endParaRPr>
          </a:p>
        </p:txBody>
      </p:sp>
      <p:sp>
        <p:nvSpPr>
          <p:cNvPr id="688" name="Google Shape;688;p37"/>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Extra - Images</a:t>
            </a:r>
            <a:endParaRPr sz="1100">
              <a:solidFill>
                <a:srgbClr val="0C4C9F"/>
              </a:solidFill>
              <a:latin typeface="Poppins"/>
              <a:ea typeface="Poppins"/>
              <a:cs typeface="Poppins"/>
              <a:sym typeface="Poppins"/>
            </a:endParaRPr>
          </a:p>
        </p:txBody>
      </p:sp>
      <p:pic>
        <p:nvPicPr>
          <p:cNvPr id="689" name="Google Shape;689;p37"/>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690" name="Google Shape;690;p37"/>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691" name="Google Shape;691;p37"/>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692" name="Google Shape;692;p37"/>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pic>
        <p:nvPicPr>
          <p:cNvPr id="693" name="Google Shape;693;p37"/>
          <p:cNvPicPr preferRelativeResize="0"/>
          <p:nvPr/>
        </p:nvPicPr>
        <p:blipFill>
          <a:blip r:embed="rId5">
            <a:alphaModFix/>
          </a:blip>
          <a:stretch>
            <a:fillRect/>
          </a:stretch>
        </p:blipFill>
        <p:spPr>
          <a:xfrm>
            <a:off x="152400" y="1222775"/>
            <a:ext cx="8839200" cy="287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697" name="Shape 697"/>
        <p:cNvGrpSpPr/>
        <p:nvPr/>
      </p:nvGrpSpPr>
      <p:grpSpPr>
        <a:xfrm>
          <a:off x="0" y="0"/>
          <a:ext cx="0" cy="0"/>
          <a:chOff x="0" y="0"/>
          <a:chExt cx="0" cy="0"/>
        </a:xfrm>
      </p:grpSpPr>
      <p:sp>
        <p:nvSpPr>
          <p:cNvPr id="698" name="Google Shape;698;p38"/>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Additional Images</a:t>
            </a:r>
            <a:endParaRPr b="1" sz="1300">
              <a:solidFill>
                <a:srgbClr val="0C4C9F"/>
              </a:solidFill>
              <a:latin typeface="Poppins"/>
              <a:ea typeface="Poppins"/>
              <a:cs typeface="Poppins"/>
              <a:sym typeface="Poppins"/>
            </a:endParaRPr>
          </a:p>
        </p:txBody>
      </p:sp>
      <p:sp>
        <p:nvSpPr>
          <p:cNvPr id="699" name="Google Shape;699;p38"/>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Extra - </a:t>
            </a:r>
            <a:r>
              <a:rPr lang="en" sz="1100">
                <a:solidFill>
                  <a:srgbClr val="0C4C9F"/>
                </a:solidFill>
                <a:latin typeface="Poppins"/>
                <a:ea typeface="Poppins"/>
                <a:cs typeface="Poppins"/>
                <a:sym typeface="Poppins"/>
              </a:rPr>
              <a:t>Images</a:t>
            </a:r>
            <a:endParaRPr sz="1100">
              <a:solidFill>
                <a:srgbClr val="0C4C9F"/>
              </a:solidFill>
              <a:latin typeface="Poppins"/>
              <a:ea typeface="Poppins"/>
              <a:cs typeface="Poppins"/>
              <a:sym typeface="Poppins"/>
            </a:endParaRPr>
          </a:p>
        </p:txBody>
      </p:sp>
      <p:pic>
        <p:nvPicPr>
          <p:cNvPr id="700" name="Google Shape;700;p38"/>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701" name="Google Shape;701;p38"/>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702" name="Google Shape;702;p38"/>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703" name="Google Shape;703;p38"/>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pic>
        <p:nvPicPr>
          <p:cNvPr id="704" name="Google Shape;704;p38"/>
          <p:cNvPicPr preferRelativeResize="0"/>
          <p:nvPr/>
        </p:nvPicPr>
        <p:blipFill>
          <a:blip r:embed="rId5">
            <a:alphaModFix/>
          </a:blip>
          <a:stretch>
            <a:fillRect/>
          </a:stretch>
        </p:blipFill>
        <p:spPr>
          <a:xfrm>
            <a:off x="347750" y="1060700"/>
            <a:ext cx="3600626" cy="1684350"/>
          </a:xfrm>
          <a:prstGeom prst="rect">
            <a:avLst/>
          </a:prstGeom>
          <a:noFill/>
          <a:ln>
            <a:noFill/>
          </a:ln>
        </p:spPr>
      </p:pic>
      <p:pic>
        <p:nvPicPr>
          <p:cNvPr id="705" name="Google Shape;705;p38"/>
          <p:cNvPicPr preferRelativeResize="0"/>
          <p:nvPr/>
        </p:nvPicPr>
        <p:blipFill>
          <a:blip r:embed="rId6">
            <a:alphaModFix/>
          </a:blip>
          <a:stretch>
            <a:fillRect/>
          </a:stretch>
        </p:blipFill>
        <p:spPr>
          <a:xfrm>
            <a:off x="4172950" y="1060700"/>
            <a:ext cx="4475539" cy="2894975"/>
          </a:xfrm>
          <a:prstGeom prst="rect">
            <a:avLst/>
          </a:prstGeom>
          <a:noFill/>
          <a:ln>
            <a:noFill/>
          </a:ln>
        </p:spPr>
      </p:pic>
      <p:pic>
        <p:nvPicPr>
          <p:cNvPr id="706" name="Google Shape;706;p38"/>
          <p:cNvPicPr preferRelativeResize="0"/>
          <p:nvPr/>
        </p:nvPicPr>
        <p:blipFill>
          <a:blip r:embed="rId7">
            <a:alphaModFix/>
          </a:blip>
          <a:stretch>
            <a:fillRect/>
          </a:stretch>
        </p:blipFill>
        <p:spPr>
          <a:xfrm>
            <a:off x="1112069" y="2887769"/>
            <a:ext cx="2071975" cy="1348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710" name="Shape 710"/>
        <p:cNvGrpSpPr/>
        <p:nvPr/>
      </p:nvGrpSpPr>
      <p:grpSpPr>
        <a:xfrm>
          <a:off x="0" y="0"/>
          <a:ext cx="0" cy="0"/>
          <a:chOff x="0" y="0"/>
          <a:chExt cx="0" cy="0"/>
        </a:xfrm>
      </p:grpSpPr>
      <p:sp>
        <p:nvSpPr>
          <p:cNvPr id="711" name="Google Shape;711;p39"/>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Additional Images</a:t>
            </a:r>
            <a:endParaRPr b="1" sz="1300">
              <a:solidFill>
                <a:srgbClr val="0C4C9F"/>
              </a:solidFill>
              <a:latin typeface="Poppins"/>
              <a:ea typeface="Poppins"/>
              <a:cs typeface="Poppins"/>
              <a:sym typeface="Poppins"/>
            </a:endParaRPr>
          </a:p>
        </p:txBody>
      </p:sp>
      <p:sp>
        <p:nvSpPr>
          <p:cNvPr id="712" name="Google Shape;712;p39"/>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Extra - </a:t>
            </a:r>
            <a:r>
              <a:rPr lang="en" sz="1100">
                <a:solidFill>
                  <a:srgbClr val="0C4C9F"/>
                </a:solidFill>
                <a:latin typeface="Poppins"/>
                <a:ea typeface="Poppins"/>
                <a:cs typeface="Poppins"/>
                <a:sym typeface="Poppins"/>
              </a:rPr>
              <a:t>Images</a:t>
            </a:r>
            <a:endParaRPr sz="1100">
              <a:solidFill>
                <a:srgbClr val="0C4C9F"/>
              </a:solidFill>
              <a:latin typeface="Poppins"/>
              <a:ea typeface="Poppins"/>
              <a:cs typeface="Poppins"/>
              <a:sym typeface="Poppins"/>
            </a:endParaRPr>
          </a:p>
        </p:txBody>
      </p:sp>
      <p:pic>
        <p:nvPicPr>
          <p:cNvPr id="713" name="Google Shape;713;p39"/>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714" name="Google Shape;714;p39"/>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715" name="Google Shape;715;p39"/>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716" name="Google Shape;716;p39"/>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pic>
        <p:nvPicPr>
          <p:cNvPr id="717" name="Google Shape;717;p39"/>
          <p:cNvPicPr preferRelativeResize="0"/>
          <p:nvPr/>
        </p:nvPicPr>
        <p:blipFill>
          <a:blip r:embed="rId5">
            <a:alphaModFix/>
          </a:blip>
          <a:stretch>
            <a:fillRect/>
          </a:stretch>
        </p:blipFill>
        <p:spPr>
          <a:xfrm>
            <a:off x="1552450" y="1004338"/>
            <a:ext cx="6041876" cy="1706200"/>
          </a:xfrm>
          <a:prstGeom prst="rect">
            <a:avLst/>
          </a:prstGeom>
          <a:noFill/>
          <a:ln>
            <a:noFill/>
          </a:ln>
        </p:spPr>
      </p:pic>
      <p:pic>
        <p:nvPicPr>
          <p:cNvPr id="718" name="Google Shape;718;p39"/>
          <p:cNvPicPr preferRelativeResize="0"/>
          <p:nvPr/>
        </p:nvPicPr>
        <p:blipFill>
          <a:blip r:embed="rId6">
            <a:alphaModFix/>
          </a:blip>
          <a:stretch>
            <a:fillRect/>
          </a:stretch>
        </p:blipFill>
        <p:spPr>
          <a:xfrm>
            <a:off x="1550975" y="2738287"/>
            <a:ext cx="6041997" cy="1706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722" name="Shape 722"/>
        <p:cNvGrpSpPr/>
        <p:nvPr/>
      </p:nvGrpSpPr>
      <p:grpSpPr>
        <a:xfrm>
          <a:off x="0" y="0"/>
          <a:ext cx="0" cy="0"/>
          <a:chOff x="0" y="0"/>
          <a:chExt cx="0" cy="0"/>
        </a:xfrm>
      </p:grpSpPr>
      <p:sp>
        <p:nvSpPr>
          <p:cNvPr id="723" name="Google Shape;723;p40"/>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Additional Images</a:t>
            </a:r>
            <a:endParaRPr b="1" sz="1300">
              <a:solidFill>
                <a:srgbClr val="0C4C9F"/>
              </a:solidFill>
              <a:latin typeface="Poppins"/>
              <a:ea typeface="Poppins"/>
              <a:cs typeface="Poppins"/>
              <a:sym typeface="Poppins"/>
            </a:endParaRPr>
          </a:p>
        </p:txBody>
      </p:sp>
      <p:sp>
        <p:nvSpPr>
          <p:cNvPr id="724" name="Google Shape;724;p40"/>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Extra - </a:t>
            </a:r>
            <a:r>
              <a:rPr lang="en" sz="1100">
                <a:solidFill>
                  <a:srgbClr val="0C4C9F"/>
                </a:solidFill>
                <a:latin typeface="Poppins"/>
                <a:ea typeface="Poppins"/>
                <a:cs typeface="Poppins"/>
                <a:sym typeface="Poppins"/>
              </a:rPr>
              <a:t>Images</a:t>
            </a:r>
            <a:endParaRPr sz="1100">
              <a:solidFill>
                <a:srgbClr val="0C4C9F"/>
              </a:solidFill>
              <a:latin typeface="Poppins"/>
              <a:ea typeface="Poppins"/>
              <a:cs typeface="Poppins"/>
              <a:sym typeface="Poppins"/>
            </a:endParaRPr>
          </a:p>
        </p:txBody>
      </p:sp>
      <p:pic>
        <p:nvPicPr>
          <p:cNvPr id="725" name="Google Shape;725;p40"/>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726" name="Google Shape;726;p40"/>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727" name="Google Shape;727;p40"/>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728" name="Google Shape;728;p40"/>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pic>
        <p:nvPicPr>
          <p:cNvPr id="729" name="Google Shape;729;p40"/>
          <p:cNvPicPr preferRelativeResize="0"/>
          <p:nvPr/>
        </p:nvPicPr>
        <p:blipFill>
          <a:blip r:embed="rId5">
            <a:alphaModFix/>
          </a:blip>
          <a:stretch>
            <a:fillRect/>
          </a:stretch>
        </p:blipFill>
        <p:spPr>
          <a:xfrm>
            <a:off x="1580800" y="1001775"/>
            <a:ext cx="5982357" cy="1689400"/>
          </a:xfrm>
          <a:prstGeom prst="rect">
            <a:avLst/>
          </a:prstGeom>
          <a:noFill/>
          <a:ln>
            <a:noFill/>
          </a:ln>
        </p:spPr>
      </p:pic>
      <p:pic>
        <p:nvPicPr>
          <p:cNvPr id="730" name="Google Shape;730;p40"/>
          <p:cNvPicPr preferRelativeResize="0"/>
          <p:nvPr/>
        </p:nvPicPr>
        <p:blipFill>
          <a:blip r:embed="rId6">
            <a:alphaModFix/>
          </a:blip>
          <a:stretch>
            <a:fillRect/>
          </a:stretch>
        </p:blipFill>
        <p:spPr>
          <a:xfrm>
            <a:off x="1580724" y="2716875"/>
            <a:ext cx="5982502" cy="1689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734" name="Shape 734"/>
        <p:cNvGrpSpPr/>
        <p:nvPr/>
      </p:nvGrpSpPr>
      <p:grpSpPr>
        <a:xfrm>
          <a:off x="0" y="0"/>
          <a:ext cx="0" cy="0"/>
          <a:chOff x="0" y="0"/>
          <a:chExt cx="0" cy="0"/>
        </a:xfrm>
      </p:grpSpPr>
      <p:sp>
        <p:nvSpPr>
          <p:cNvPr id="735" name="Google Shape;735;p41"/>
          <p:cNvSpPr txBox="1"/>
          <p:nvPr/>
        </p:nvSpPr>
        <p:spPr>
          <a:xfrm>
            <a:off x="347750" y="179575"/>
            <a:ext cx="84513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Additional Images</a:t>
            </a:r>
            <a:endParaRPr b="1" sz="1300">
              <a:solidFill>
                <a:srgbClr val="0C4C9F"/>
              </a:solidFill>
              <a:latin typeface="Poppins"/>
              <a:ea typeface="Poppins"/>
              <a:cs typeface="Poppins"/>
              <a:sym typeface="Poppins"/>
            </a:endParaRPr>
          </a:p>
        </p:txBody>
      </p:sp>
      <p:sp>
        <p:nvSpPr>
          <p:cNvPr id="736" name="Google Shape;736;p41"/>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Extra - </a:t>
            </a:r>
            <a:r>
              <a:rPr lang="en" sz="1100">
                <a:solidFill>
                  <a:srgbClr val="0C4C9F"/>
                </a:solidFill>
                <a:latin typeface="Poppins"/>
                <a:ea typeface="Poppins"/>
                <a:cs typeface="Poppins"/>
                <a:sym typeface="Poppins"/>
              </a:rPr>
              <a:t>Images</a:t>
            </a:r>
            <a:endParaRPr sz="1100">
              <a:solidFill>
                <a:srgbClr val="0C4C9F"/>
              </a:solidFill>
              <a:latin typeface="Poppins"/>
              <a:ea typeface="Poppins"/>
              <a:cs typeface="Poppins"/>
              <a:sym typeface="Poppins"/>
            </a:endParaRPr>
          </a:p>
        </p:txBody>
      </p:sp>
      <p:pic>
        <p:nvPicPr>
          <p:cNvPr id="737" name="Google Shape;737;p41"/>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738" name="Google Shape;738;p41"/>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739" name="Google Shape;739;p41"/>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740" name="Google Shape;740;p41"/>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pic>
        <p:nvPicPr>
          <p:cNvPr id="741" name="Google Shape;741;p41"/>
          <p:cNvPicPr preferRelativeResize="0"/>
          <p:nvPr/>
        </p:nvPicPr>
        <p:blipFill>
          <a:blip r:embed="rId5">
            <a:alphaModFix/>
          </a:blip>
          <a:stretch>
            <a:fillRect/>
          </a:stretch>
        </p:blipFill>
        <p:spPr>
          <a:xfrm>
            <a:off x="1580800" y="1001775"/>
            <a:ext cx="5982357" cy="1689400"/>
          </a:xfrm>
          <a:prstGeom prst="rect">
            <a:avLst/>
          </a:prstGeom>
          <a:noFill/>
          <a:ln>
            <a:noFill/>
          </a:ln>
        </p:spPr>
      </p:pic>
      <p:pic>
        <p:nvPicPr>
          <p:cNvPr id="742" name="Google Shape;742;p41"/>
          <p:cNvPicPr preferRelativeResize="0"/>
          <p:nvPr/>
        </p:nvPicPr>
        <p:blipFill>
          <a:blip r:embed="rId6">
            <a:alphaModFix/>
          </a:blip>
          <a:stretch>
            <a:fillRect/>
          </a:stretch>
        </p:blipFill>
        <p:spPr>
          <a:xfrm>
            <a:off x="1580724" y="2716875"/>
            <a:ext cx="5982502" cy="168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96" name="Shape 96"/>
        <p:cNvGrpSpPr/>
        <p:nvPr/>
      </p:nvGrpSpPr>
      <p:grpSpPr>
        <a:xfrm>
          <a:off x="0" y="0"/>
          <a:ext cx="0" cy="0"/>
          <a:chOff x="0" y="0"/>
          <a:chExt cx="0" cy="0"/>
        </a:xfrm>
      </p:grpSpPr>
      <p:sp>
        <p:nvSpPr>
          <p:cNvPr id="97" name="Google Shape;97;p15"/>
          <p:cNvSpPr txBox="1"/>
          <p:nvPr/>
        </p:nvSpPr>
        <p:spPr>
          <a:xfrm>
            <a:off x="2211350" y="142950"/>
            <a:ext cx="47241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3000">
                <a:solidFill>
                  <a:srgbClr val="0C4C9F"/>
                </a:solidFill>
                <a:latin typeface="Poppins"/>
                <a:ea typeface="Poppins"/>
                <a:cs typeface="Poppins"/>
                <a:sym typeface="Poppins"/>
              </a:rPr>
              <a:t>The </a:t>
            </a:r>
            <a:r>
              <a:rPr b="1" lang="en" sz="3000">
                <a:solidFill>
                  <a:srgbClr val="0C4C9F"/>
                </a:solidFill>
                <a:latin typeface="Poppins"/>
                <a:ea typeface="Poppins"/>
                <a:cs typeface="Poppins"/>
                <a:sym typeface="Poppins"/>
              </a:rPr>
              <a:t>Lux AI</a:t>
            </a:r>
            <a:r>
              <a:rPr lang="en" sz="3000">
                <a:solidFill>
                  <a:srgbClr val="0C4C9F"/>
                </a:solidFill>
                <a:latin typeface="Poppins"/>
                <a:ea typeface="Poppins"/>
                <a:cs typeface="Poppins"/>
                <a:sym typeface="Poppins"/>
              </a:rPr>
              <a:t> Challenge </a:t>
            </a:r>
            <a:r>
              <a:rPr lang="en" sz="3000">
                <a:solidFill>
                  <a:srgbClr val="22BECF"/>
                </a:solidFill>
                <a:latin typeface="Poppins"/>
                <a:ea typeface="Poppins"/>
                <a:cs typeface="Poppins"/>
                <a:sym typeface="Poppins"/>
              </a:rPr>
              <a:t>[1]</a:t>
            </a:r>
            <a:endParaRPr b="1" sz="1300">
              <a:solidFill>
                <a:srgbClr val="22BECF"/>
              </a:solidFill>
              <a:latin typeface="Poppins"/>
              <a:ea typeface="Poppins"/>
              <a:cs typeface="Poppins"/>
              <a:sym typeface="Poppins"/>
            </a:endParaRPr>
          </a:p>
        </p:txBody>
      </p:sp>
      <p:sp>
        <p:nvSpPr>
          <p:cNvPr id="98" name="Google Shape;98;p15"/>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Introduction - Environment</a:t>
            </a:r>
            <a:endParaRPr sz="1100">
              <a:solidFill>
                <a:srgbClr val="0C4C9F"/>
              </a:solidFill>
              <a:latin typeface="Poppins"/>
              <a:ea typeface="Poppins"/>
              <a:cs typeface="Poppins"/>
              <a:sym typeface="Poppins"/>
            </a:endParaRPr>
          </a:p>
        </p:txBody>
      </p:sp>
      <p:sp>
        <p:nvSpPr>
          <p:cNvPr id="99" name="Google Shape;99;p15"/>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02/</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100" name="Google Shape;100;p15"/>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101" name="Google Shape;101;p15"/>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102" name="Google Shape;102;p15"/>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103" name="Google Shape;103;p15"/>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pic>
        <p:nvPicPr>
          <p:cNvPr id="104" name="Google Shape;104;p15"/>
          <p:cNvPicPr preferRelativeResize="0"/>
          <p:nvPr/>
        </p:nvPicPr>
        <p:blipFill>
          <a:blip r:embed="rId5">
            <a:alphaModFix/>
          </a:blip>
          <a:stretch>
            <a:fillRect/>
          </a:stretch>
        </p:blipFill>
        <p:spPr>
          <a:xfrm>
            <a:off x="5188636" y="987325"/>
            <a:ext cx="729416" cy="713550"/>
          </a:xfrm>
          <a:prstGeom prst="rect">
            <a:avLst/>
          </a:prstGeom>
          <a:noFill/>
          <a:ln>
            <a:noFill/>
          </a:ln>
          <a:effectLst>
            <a:outerShdw blurRad="71438" rotWithShape="0" algn="bl" dir="5400000" dist="38100">
              <a:srgbClr val="000000">
                <a:alpha val="50000"/>
              </a:srgbClr>
            </a:outerShdw>
          </a:effectLst>
        </p:spPr>
      </p:pic>
      <p:pic>
        <p:nvPicPr>
          <p:cNvPr id="105" name="Google Shape;105;p15"/>
          <p:cNvPicPr preferRelativeResize="0"/>
          <p:nvPr/>
        </p:nvPicPr>
        <p:blipFill rotWithShape="1">
          <a:blip r:embed="rId6">
            <a:alphaModFix/>
          </a:blip>
          <a:srcRect b="0" l="0" r="18500" t="0"/>
          <a:stretch/>
        </p:blipFill>
        <p:spPr>
          <a:xfrm>
            <a:off x="7109668" y="822100"/>
            <a:ext cx="1707870" cy="1044000"/>
          </a:xfrm>
          <a:prstGeom prst="rect">
            <a:avLst/>
          </a:prstGeom>
          <a:noFill/>
          <a:ln>
            <a:noFill/>
          </a:ln>
          <a:effectLst>
            <a:outerShdw blurRad="71438" rotWithShape="0" algn="bl" dir="5400000" dist="38100">
              <a:srgbClr val="000000">
                <a:alpha val="50000"/>
              </a:srgbClr>
            </a:outerShdw>
          </a:effectLst>
        </p:spPr>
      </p:pic>
      <p:sp>
        <p:nvSpPr>
          <p:cNvPr id="106" name="Google Shape;106;p15"/>
          <p:cNvSpPr/>
          <p:nvPr/>
        </p:nvSpPr>
        <p:spPr>
          <a:xfrm>
            <a:off x="6017250" y="1262500"/>
            <a:ext cx="1179300" cy="163200"/>
          </a:xfrm>
          <a:prstGeom prst="rightArrow">
            <a:avLst>
              <a:gd fmla="val 50000" name="adj1"/>
              <a:gd fmla="val 50000" name="adj2"/>
            </a:avLst>
          </a:prstGeom>
          <a:solidFill>
            <a:srgbClr val="0C4C9F"/>
          </a:solidFill>
          <a:ln cap="flat" cmpd="sng" w="9525">
            <a:solidFill>
              <a:srgbClr val="0C4C9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5"/>
          <p:cNvSpPr txBox="1"/>
          <p:nvPr/>
        </p:nvSpPr>
        <p:spPr>
          <a:xfrm>
            <a:off x="7140838" y="1619025"/>
            <a:ext cx="16455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000">
                <a:solidFill>
                  <a:srgbClr val="0C4C9F"/>
                </a:solidFill>
                <a:latin typeface="Poppins"/>
                <a:ea typeface="Poppins"/>
                <a:cs typeface="Poppins"/>
                <a:sym typeface="Poppins"/>
              </a:rPr>
              <a:t>$55,000</a:t>
            </a:r>
            <a:endParaRPr b="1" sz="2000">
              <a:solidFill>
                <a:srgbClr val="0C4C9F"/>
              </a:solidFill>
              <a:latin typeface="Poppins"/>
              <a:ea typeface="Poppins"/>
              <a:cs typeface="Poppins"/>
              <a:sym typeface="Poppins"/>
            </a:endParaRPr>
          </a:p>
        </p:txBody>
      </p:sp>
      <p:sp>
        <p:nvSpPr>
          <p:cNvPr id="108" name="Google Shape;108;p15"/>
          <p:cNvSpPr txBox="1"/>
          <p:nvPr/>
        </p:nvSpPr>
        <p:spPr>
          <a:xfrm>
            <a:off x="4818038" y="1619025"/>
            <a:ext cx="14706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000">
                <a:solidFill>
                  <a:srgbClr val="0C4C9F"/>
                </a:solidFill>
                <a:latin typeface="Poppins"/>
                <a:ea typeface="Poppins"/>
                <a:cs typeface="Poppins"/>
                <a:sym typeface="Poppins"/>
              </a:rPr>
              <a:t>$10,000</a:t>
            </a:r>
            <a:endParaRPr b="1" sz="2000">
              <a:solidFill>
                <a:srgbClr val="0C4C9F"/>
              </a:solidFill>
              <a:latin typeface="Poppins"/>
              <a:ea typeface="Poppins"/>
              <a:cs typeface="Poppins"/>
              <a:sym typeface="Poppins"/>
            </a:endParaRPr>
          </a:p>
        </p:txBody>
      </p:sp>
      <p:pic>
        <p:nvPicPr>
          <p:cNvPr id="109" name="Google Shape;109;p15"/>
          <p:cNvPicPr preferRelativeResize="0"/>
          <p:nvPr/>
        </p:nvPicPr>
        <p:blipFill>
          <a:blip r:embed="rId7">
            <a:alphaModFix/>
          </a:blip>
          <a:stretch>
            <a:fillRect/>
          </a:stretch>
        </p:blipFill>
        <p:spPr>
          <a:xfrm>
            <a:off x="7411275" y="3123058"/>
            <a:ext cx="1179301" cy="455480"/>
          </a:xfrm>
          <a:prstGeom prst="rect">
            <a:avLst/>
          </a:prstGeom>
          <a:noFill/>
          <a:ln>
            <a:noFill/>
          </a:ln>
          <a:effectLst>
            <a:outerShdw blurRad="28575" rotWithShape="0" algn="bl" dir="5400000" dist="19050">
              <a:srgbClr val="000000">
                <a:alpha val="50000"/>
              </a:srgbClr>
            </a:outerShdw>
          </a:effectLst>
        </p:spPr>
      </p:pic>
      <p:pic>
        <p:nvPicPr>
          <p:cNvPr id="110" name="Google Shape;110;p15"/>
          <p:cNvPicPr preferRelativeResize="0"/>
          <p:nvPr/>
        </p:nvPicPr>
        <p:blipFill>
          <a:blip r:embed="rId8">
            <a:alphaModFix/>
          </a:blip>
          <a:stretch>
            <a:fillRect/>
          </a:stretch>
        </p:blipFill>
        <p:spPr>
          <a:xfrm>
            <a:off x="5129100" y="2248087"/>
            <a:ext cx="2084092" cy="2087713"/>
          </a:xfrm>
          <a:prstGeom prst="rect">
            <a:avLst/>
          </a:prstGeom>
          <a:noFill/>
          <a:ln cap="flat" cmpd="sng" w="19050">
            <a:solidFill>
              <a:srgbClr val="0C4C9F"/>
            </a:solidFill>
            <a:prstDash val="solid"/>
            <a:round/>
            <a:headEnd len="sm" w="sm" type="none"/>
            <a:tailEnd len="sm" w="sm" type="none"/>
          </a:ln>
          <a:effectLst>
            <a:outerShdw blurRad="28575" rotWithShape="0" algn="bl" dir="5460000" dist="28575">
              <a:srgbClr val="000000">
                <a:alpha val="50000"/>
              </a:srgbClr>
            </a:outerShdw>
          </a:effectLst>
        </p:spPr>
      </p:pic>
      <p:cxnSp>
        <p:nvCxnSpPr>
          <p:cNvPr id="111" name="Google Shape;111;p15"/>
          <p:cNvCxnSpPr/>
          <p:nvPr/>
        </p:nvCxnSpPr>
        <p:spPr>
          <a:xfrm>
            <a:off x="4931025" y="2062700"/>
            <a:ext cx="3886500" cy="8700"/>
          </a:xfrm>
          <a:prstGeom prst="straightConnector1">
            <a:avLst/>
          </a:prstGeom>
          <a:noFill/>
          <a:ln cap="flat" cmpd="sng" w="19050">
            <a:solidFill>
              <a:srgbClr val="A7A496"/>
            </a:solidFill>
            <a:prstDash val="dash"/>
            <a:round/>
            <a:headEnd len="med" w="med" type="none"/>
            <a:tailEnd len="med" w="med" type="none"/>
          </a:ln>
        </p:spPr>
      </p:cxnSp>
      <p:sp>
        <p:nvSpPr>
          <p:cNvPr id="112" name="Google Shape;112;p15"/>
          <p:cNvSpPr txBox="1"/>
          <p:nvPr/>
        </p:nvSpPr>
        <p:spPr>
          <a:xfrm>
            <a:off x="6897200" y="893200"/>
            <a:ext cx="1348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200">
                <a:solidFill>
                  <a:srgbClr val="0C4C9F"/>
                </a:solidFill>
                <a:latin typeface="Poppins"/>
                <a:ea typeface="Poppins"/>
                <a:cs typeface="Poppins"/>
                <a:sym typeface="Poppins"/>
              </a:rPr>
              <a:t>Season 2 </a:t>
            </a:r>
            <a:r>
              <a:rPr b="1" lang="en" sz="1200">
                <a:solidFill>
                  <a:srgbClr val="22BECF"/>
                </a:solidFill>
                <a:latin typeface="Poppins"/>
                <a:ea typeface="Poppins"/>
                <a:cs typeface="Poppins"/>
                <a:sym typeface="Poppins"/>
              </a:rPr>
              <a:t>[3]</a:t>
            </a:r>
            <a:endParaRPr b="1" sz="1200">
              <a:solidFill>
                <a:srgbClr val="22BECF"/>
              </a:solidFill>
              <a:latin typeface="Poppins"/>
              <a:ea typeface="Poppins"/>
              <a:cs typeface="Poppins"/>
              <a:sym typeface="Poppins"/>
            </a:endParaRPr>
          </a:p>
        </p:txBody>
      </p:sp>
      <p:sp>
        <p:nvSpPr>
          <p:cNvPr id="113" name="Google Shape;113;p15"/>
          <p:cNvSpPr txBox="1"/>
          <p:nvPr/>
        </p:nvSpPr>
        <p:spPr>
          <a:xfrm>
            <a:off x="5521700" y="893200"/>
            <a:ext cx="11793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200">
                <a:solidFill>
                  <a:srgbClr val="0C4C9F"/>
                </a:solidFill>
                <a:latin typeface="Poppins"/>
                <a:ea typeface="Poppins"/>
                <a:cs typeface="Poppins"/>
                <a:sym typeface="Poppins"/>
              </a:rPr>
              <a:t>Season 1 </a:t>
            </a:r>
            <a:r>
              <a:rPr b="1" lang="en" sz="1200">
                <a:solidFill>
                  <a:srgbClr val="22BECF"/>
                </a:solidFill>
                <a:latin typeface="Poppins"/>
                <a:ea typeface="Poppins"/>
                <a:cs typeface="Poppins"/>
                <a:sym typeface="Poppins"/>
              </a:rPr>
              <a:t>[2]</a:t>
            </a:r>
            <a:endParaRPr b="1" sz="1200">
              <a:solidFill>
                <a:srgbClr val="22BECF"/>
              </a:solidFill>
              <a:latin typeface="Poppins"/>
              <a:ea typeface="Poppins"/>
              <a:cs typeface="Poppins"/>
              <a:sym typeface="Poppins"/>
            </a:endParaRPr>
          </a:p>
        </p:txBody>
      </p:sp>
      <p:cxnSp>
        <p:nvCxnSpPr>
          <p:cNvPr id="114" name="Google Shape;114;p15"/>
          <p:cNvCxnSpPr/>
          <p:nvPr/>
        </p:nvCxnSpPr>
        <p:spPr>
          <a:xfrm>
            <a:off x="4931025" y="929550"/>
            <a:ext cx="0" cy="3549900"/>
          </a:xfrm>
          <a:prstGeom prst="straightConnector1">
            <a:avLst/>
          </a:prstGeom>
          <a:noFill/>
          <a:ln cap="flat" cmpd="sng" w="19050">
            <a:solidFill>
              <a:srgbClr val="A7A496"/>
            </a:solidFill>
            <a:prstDash val="dash"/>
            <a:round/>
            <a:headEnd len="med" w="med" type="none"/>
            <a:tailEnd len="med" w="med" type="none"/>
          </a:ln>
        </p:spPr>
      </p:cxnSp>
      <p:sp>
        <p:nvSpPr>
          <p:cNvPr id="115" name="Google Shape;115;p15"/>
          <p:cNvSpPr txBox="1"/>
          <p:nvPr/>
        </p:nvSpPr>
        <p:spPr>
          <a:xfrm>
            <a:off x="338601" y="3612025"/>
            <a:ext cx="13482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Unit Generation</a:t>
            </a:r>
            <a:endParaRPr sz="1200">
              <a:solidFill>
                <a:srgbClr val="0C4C9F"/>
              </a:solidFill>
              <a:latin typeface="Poppins"/>
              <a:ea typeface="Poppins"/>
              <a:cs typeface="Poppins"/>
              <a:sym typeface="Poppins"/>
            </a:endParaRPr>
          </a:p>
        </p:txBody>
      </p:sp>
      <p:sp>
        <p:nvSpPr>
          <p:cNvPr id="116" name="Google Shape;116;p15"/>
          <p:cNvSpPr txBox="1"/>
          <p:nvPr/>
        </p:nvSpPr>
        <p:spPr>
          <a:xfrm>
            <a:off x="277388" y="1742313"/>
            <a:ext cx="14706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Bidding Phase</a:t>
            </a:r>
            <a:endParaRPr sz="1200">
              <a:solidFill>
                <a:srgbClr val="0C4C9F"/>
              </a:solidFill>
              <a:latin typeface="Poppins"/>
              <a:ea typeface="Poppins"/>
              <a:cs typeface="Poppins"/>
              <a:sym typeface="Poppins"/>
            </a:endParaRPr>
          </a:p>
        </p:txBody>
      </p:sp>
      <p:sp>
        <p:nvSpPr>
          <p:cNvPr id="117" name="Google Shape;117;p15"/>
          <p:cNvSpPr txBox="1"/>
          <p:nvPr/>
        </p:nvSpPr>
        <p:spPr>
          <a:xfrm>
            <a:off x="1736450" y="1742325"/>
            <a:ext cx="15678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Factory Placement Phase</a:t>
            </a:r>
            <a:endParaRPr sz="1200">
              <a:solidFill>
                <a:srgbClr val="0C4C9F"/>
              </a:solidFill>
              <a:latin typeface="Poppins"/>
              <a:ea typeface="Poppins"/>
              <a:cs typeface="Poppins"/>
              <a:sym typeface="Poppins"/>
            </a:endParaRPr>
          </a:p>
        </p:txBody>
      </p:sp>
      <p:sp>
        <p:nvSpPr>
          <p:cNvPr id="118" name="Google Shape;118;p15"/>
          <p:cNvSpPr txBox="1"/>
          <p:nvPr/>
        </p:nvSpPr>
        <p:spPr>
          <a:xfrm>
            <a:off x="3488633" y="1776450"/>
            <a:ext cx="8979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Factories</a:t>
            </a:r>
            <a:endParaRPr sz="1200">
              <a:solidFill>
                <a:srgbClr val="0C4C9F"/>
              </a:solidFill>
              <a:latin typeface="Poppins"/>
              <a:ea typeface="Poppins"/>
              <a:cs typeface="Poppins"/>
              <a:sym typeface="Poppins"/>
            </a:endParaRPr>
          </a:p>
        </p:txBody>
      </p:sp>
      <p:pic>
        <p:nvPicPr>
          <p:cNvPr id="119" name="Google Shape;119;p15"/>
          <p:cNvPicPr preferRelativeResize="0"/>
          <p:nvPr/>
        </p:nvPicPr>
        <p:blipFill>
          <a:blip r:embed="rId9">
            <a:alphaModFix/>
          </a:blip>
          <a:stretch>
            <a:fillRect/>
          </a:stretch>
        </p:blipFill>
        <p:spPr>
          <a:xfrm>
            <a:off x="2200325" y="3030763"/>
            <a:ext cx="640080" cy="640080"/>
          </a:xfrm>
          <a:prstGeom prst="rect">
            <a:avLst/>
          </a:prstGeom>
          <a:noFill/>
          <a:ln>
            <a:noFill/>
          </a:ln>
          <a:effectLst>
            <a:outerShdw blurRad="42863" rotWithShape="0" algn="bl" dir="5400000" dist="19050">
              <a:srgbClr val="000000">
                <a:alpha val="50000"/>
              </a:srgbClr>
            </a:outerShdw>
          </a:effectLst>
        </p:spPr>
      </p:pic>
      <p:sp>
        <p:nvSpPr>
          <p:cNvPr id="120" name="Google Shape;120;p15"/>
          <p:cNvSpPr txBox="1"/>
          <p:nvPr/>
        </p:nvSpPr>
        <p:spPr>
          <a:xfrm>
            <a:off x="1785049" y="3620675"/>
            <a:ext cx="14706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Resource Collection</a:t>
            </a:r>
            <a:endParaRPr sz="1200">
              <a:solidFill>
                <a:srgbClr val="0C4C9F"/>
              </a:solidFill>
              <a:latin typeface="Poppins"/>
              <a:ea typeface="Poppins"/>
              <a:cs typeface="Poppins"/>
              <a:sym typeface="Poppins"/>
            </a:endParaRPr>
          </a:p>
        </p:txBody>
      </p:sp>
      <p:sp>
        <p:nvSpPr>
          <p:cNvPr id="121" name="Google Shape;121;p15"/>
          <p:cNvSpPr txBox="1"/>
          <p:nvPr/>
        </p:nvSpPr>
        <p:spPr>
          <a:xfrm>
            <a:off x="3081203" y="3670838"/>
            <a:ext cx="1707900" cy="534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1000"/>
              </a:spcBef>
              <a:spcAft>
                <a:spcPts val="0"/>
              </a:spcAft>
              <a:buNone/>
            </a:pPr>
            <a:r>
              <a:rPr lang="en" sz="1200" u="sng">
                <a:solidFill>
                  <a:srgbClr val="0C4C9F"/>
                </a:solidFill>
                <a:latin typeface="Poppins"/>
                <a:ea typeface="Poppins"/>
                <a:cs typeface="Poppins"/>
                <a:sym typeface="Poppins"/>
              </a:rPr>
              <a:t>Win Condition</a:t>
            </a:r>
            <a:endParaRPr sz="1200" u="sng">
              <a:solidFill>
                <a:srgbClr val="0C4C9F"/>
              </a:solidFill>
              <a:latin typeface="Poppins"/>
              <a:ea typeface="Poppins"/>
              <a:cs typeface="Poppins"/>
              <a:sym typeface="Poppins"/>
            </a:endParaRPr>
          </a:p>
          <a:p>
            <a:pPr indent="0" lvl="0" marL="0" rtl="0" algn="ctr">
              <a:lnSpc>
                <a:spcPct val="60000"/>
              </a:lnSpc>
              <a:spcBef>
                <a:spcPts val="1000"/>
              </a:spcBef>
              <a:spcAft>
                <a:spcPts val="1000"/>
              </a:spcAft>
              <a:buNone/>
            </a:pPr>
            <a:r>
              <a:rPr lang="en" sz="1200">
                <a:solidFill>
                  <a:srgbClr val="0C4C9F"/>
                </a:solidFill>
                <a:latin typeface="Poppins"/>
                <a:ea typeface="Poppins"/>
                <a:cs typeface="Poppins"/>
                <a:sym typeface="Poppins"/>
              </a:rPr>
              <a:t>(Lichen Watering)</a:t>
            </a:r>
            <a:endParaRPr sz="1200">
              <a:solidFill>
                <a:srgbClr val="0C4C9F"/>
              </a:solidFill>
              <a:latin typeface="Poppins"/>
              <a:ea typeface="Poppins"/>
              <a:cs typeface="Poppins"/>
              <a:sym typeface="Poppins"/>
            </a:endParaRPr>
          </a:p>
        </p:txBody>
      </p:sp>
      <p:pic>
        <p:nvPicPr>
          <p:cNvPr id="122" name="Google Shape;122;p15"/>
          <p:cNvPicPr preferRelativeResize="0"/>
          <p:nvPr/>
        </p:nvPicPr>
        <p:blipFill>
          <a:blip r:embed="rId10">
            <a:alphaModFix/>
          </a:blip>
          <a:stretch>
            <a:fillRect/>
          </a:stretch>
        </p:blipFill>
        <p:spPr>
          <a:xfrm>
            <a:off x="650424" y="1171052"/>
            <a:ext cx="729425" cy="731519"/>
          </a:xfrm>
          <a:prstGeom prst="rect">
            <a:avLst/>
          </a:prstGeom>
          <a:noFill/>
          <a:ln>
            <a:noFill/>
          </a:ln>
          <a:effectLst>
            <a:outerShdw blurRad="42863" rotWithShape="0" algn="bl" dir="5400000" dist="19050">
              <a:srgbClr val="000000">
                <a:alpha val="50000"/>
              </a:srgbClr>
            </a:outerShdw>
          </a:effectLst>
        </p:spPr>
      </p:pic>
      <p:pic>
        <p:nvPicPr>
          <p:cNvPr id="123" name="Google Shape;123;p15"/>
          <p:cNvPicPr preferRelativeResize="0"/>
          <p:nvPr/>
        </p:nvPicPr>
        <p:blipFill>
          <a:blip r:embed="rId11">
            <a:alphaModFix/>
          </a:blip>
          <a:stretch>
            <a:fillRect/>
          </a:stretch>
        </p:blipFill>
        <p:spPr>
          <a:xfrm>
            <a:off x="3660842" y="1257538"/>
            <a:ext cx="548640" cy="548640"/>
          </a:xfrm>
          <a:prstGeom prst="rect">
            <a:avLst/>
          </a:prstGeom>
          <a:noFill/>
          <a:ln>
            <a:noFill/>
          </a:ln>
          <a:effectLst>
            <a:outerShdw blurRad="42863" rotWithShape="0" algn="bl" dir="5400000" dist="19050">
              <a:srgbClr val="000000">
                <a:alpha val="50000"/>
              </a:srgbClr>
            </a:outerShdw>
          </a:effectLst>
        </p:spPr>
      </p:pic>
      <p:pic>
        <p:nvPicPr>
          <p:cNvPr id="124" name="Google Shape;124;p15"/>
          <p:cNvPicPr preferRelativeResize="0"/>
          <p:nvPr/>
        </p:nvPicPr>
        <p:blipFill>
          <a:blip r:embed="rId12">
            <a:alphaModFix/>
          </a:blip>
          <a:stretch>
            <a:fillRect/>
          </a:stretch>
        </p:blipFill>
        <p:spPr>
          <a:xfrm>
            <a:off x="2246039" y="1262497"/>
            <a:ext cx="548641" cy="548640"/>
          </a:xfrm>
          <a:prstGeom prst="rect">
            <a:avLst/>
          </a:prstGeom>
          <a:noFill/>
          <a:ln>
            <a:noFill/>
          </a:ln>
          <a:effectLst>
            <a:outerShdw blurRad="42863" rotWithShape="0" algn="bl" dir="5400000" dist="19050">
              <a:srgbClr val="000000">
                <a:alpha val="50000"/>
              </a:srgbClr>
            </a:outerShdw>
          </a:effectLst>
        </p:spPr>
      </p:pic>
      <p:pic>
        <p:nvPicPr>
          <p:cNvPr id="125" name="Google Shape;125;p15"/>
          <p:cNvPicPr preferRelativeResize="0"/>
          <p:nvPr/>
        </p:nvPicPr>
        <p:blipFill>
          <a:blip r:embed="rId13">
            <a:alphaModFix/>
          </a:blip>
          <a:stretch>
            <a:fillRect/>
          </a:stretch>
        </p:blipFill>
        <p:spPr>
          <a:xfrm>
            <a:off x="738363" y="3076475"/>
            <a:ext cx="548640" cy="548640"/>
          </a:xfrm>
          <a:prstGeom prst="rect">
            <a:avLst/>
          </a:prstGeom>
          <a:noFill/>
          <a:ln>
            <a:noFill/>
          </a:ln>
          <a:effectLst>
            <a:outerShdw blurRad="42863" rotWithShape="0" algn="bl" dir="5400000" dist="19050">
              <a:srgbClr val="000000">
                <a:alpha val="50000"/>
              </a:srgbClr>
            </a:outerShdw>
          </a:effectLst>
        </p:spPr>
      </p:pic>
      <p:cxnSp>
        <p:nvCxnSpPr>
          <p:cNvPr id="126" name="Google Shape;126;p15"/>
          <p:cNvCxnSpPr>
            <a:stCxn id="118" idx="2"/>
            <a:endCxn id="125" idx="0"/>
          </p:cNvCxnSpPr>
          <p:nvPr/>
        </p:nvCxnSpPr>
        <p:spPr>
          <a:xfrm rot="5400000">
            <a:off x="2009783" y="1148550"/>
            <a:ext cx="930600" cy="2925000"/>
          </a:xfrm>
          <a:prstGeom prst="curvedConnector3">
            <a:avLst>
              <a:gd fmla="val 24315" name="adj1"/>
            </a:avLst>
          </a:prstGeom>
          <a:noFill/>
          <a:ln cap="flat" cmpd="sng" w="38100">
            <a:solidFill>
              <a:srgbClr val="0C4C9F"/>
            </a:solidFill>
            <a:prstDash val="solid"/>
            <a:round/>
            <a:headEnd len="med" w="med" type="none"/>
            <a:tailEnd len="med" w="med" type="triangle"/>
          </a:ln>
          <a:effectLst>
            <a:outerShdw blurRad="42863" rotWithShape="0" algn="bl" dir="5400000" dist="19050">
              <a:srgbClr val="000000">
                <a:alpha val="50000"/>
              </a:srgbClr>
            </a:outerShdw>
          </a:effectLst>
        </p:spPr>
      </p:cxnSp>
      <p:cxnSp>
        <p:nvCxnSpPr>
          <p:cNvPr id="127" name="Google Shape;127;p15"/>
          <p:cNvCxnSpPr>
            <a:stCxn id="124" idx="3"/>
            <a:endCxn id="123" idx="1"/>
          </p:cNvCxnSpPr>
          <p:nvPr/>
        </p:nvCxnSpPr>
        <p:spPr>
          <a:xfrm flipH="1" rot="10800000">
            <a:off x="2794679" y="1531717"/>
            <a:ext cx="866100" cy="5100"/>
          </a:xfrm>
          <a:prstGeom prst="straightConnector1">
            <a:avLst/>
          </a:prstGeom>
          <a:noFill/>
          <a:ln cap="flat" cmpd="sng" w="38100">
            <a:solidFill>
              <a:srgbClr val="0C4C9F"/>
            </a:solidFill>
            <a:prstDash val="solid"/>
            <a:round/>
            <a:headEnd len="med" w="med" type="none"/>
            <a:tailEnd len="med" w="med" type="triangle"/>
          </a:ln>
          <a:effectLst>
            <a:outerShdw blurRad="42863" rotWithShape="0" algn="bl" dir="5400000" dist="19050">
              <a:srgbClr val="000000">
                <a:alpha val="50000"/>
              </a:srgbClr>
            </a:outerShdw>
          </a:effectLst>
        </p:spPr>
      </p:cxnSp>
      <p:cxnSp>
        <p:nvCxnSpPr>
          <p:cNvPr id="128" name="Google Shape;128;p15"/>
          <p:cNvCxnSpPr>
            <a:stCxn id="122" idx="3"/>
            <a:endCxn id="124" idx="1"/>
          </p:cNvCxnSpPr>
          <p:nvPr/>
        </p:nvCxnSpPr>
        <p:spPr>
          <a:xfrm>
            <a:off x="1379849" y="1536811"/>
            <a:ext cx="866100" cy="0"/>
          </a:xfrm>
          <a:prstGeom prst="straightConnector1">
            <a:avLst/>
          </a:prstGeom>
          <a:noFill/>
          <a:ln cap="flat" cmpd="sng" w="38100">
            <a:solidFill>
              <a:srgbClr val="0C4C9F"/>
            </a:solidFill>
            <a:prstDash val="solid"/>
            <a:round/>
            <a:headEnd len="med" w="med" type="none"/>
            <a:tailEnd len="med" w="med" type="triangle"/>
          </a:ln>
          <a:effectLst>
            <a:outerShdw blurRad="42863" rotWithShape="0" algn="bl" dir="5400000" dist="19050">
              <a:srgbClr val="000000">
                <a:alpha val="50000"/>
              </a:srgbClr>
            </a:outerShdw>
          </a:effectLst>
        </p:spPr>
      </p:cxnSp>
      <p:cxnSp>
        <p:nvCxnSpPr>
          <p:cNvPr id="129" name="Google Shape;129;p15"/>
          <p:cNvCxnSpPr>
            <a:stCxn id="125" idx="3"/>
            <a:endCxn id="119" idx="1"/>
          </p:cNvCxnSpPr>
          <p:nvPr/>
        </p:nvCxnSpPr>
        <p:spPr>
          <a:xfrm>
            <a:off x="1287003" y="3350795"/>
            <a:ext cx="913200" cy="0"/>
          </a:xfrm>
          <a:prstGeom prst="straightConnector1">
            <a:avLst/>
          </a:prstGeom>
          <a:noFill/>
          <a:ln cap="flat" cmpd="sng" w="38100">
            <a:solidFill>
              <a:srgbClr val="0C4C9F"/>
            </a:solidFill>
            <a:prstDash val="solid"/>
            <a:round/>
            <a:headEnd len="med" w="med" type="none"/>
            <a:tailEnd len="med" w="med" type="triangle"/>
          </a:ln>
          <a:effectLst>
            <a:outerShdw blurRad="42863" rotWithShape="0" algn="bl" dir="5400000" dist="19050">
              <a:srgbClr val="000000">
                <a:alpha val="50000"/>
              </a:srgbClr>
            </a:outerShdw>
          </a:effectLst>
        </p:spPr>
      </p:cxnSp>
      <p:pic>
        <p:nvPicPr>
          <p:cNvPr id="130" name="Google Shape;130;p15"/>
          <p:cNvPicPr preferRelativeResize="0"/>
          <p:nvPr/>
        </p:nvPicPr>
        <p:blipFill>
          <a:blip r:embed="rId14">
            <a:alphaModFix/>
          </a:blip>
          <a:stretch>
            <a:fillRect/>
          </a:stretch>
        </p:blipFill>
        <p:spPr>
          <a:xfrm>
            <a:off x="3660838" y="3076487"/>
            <a:ext cx="548640" cy="548640"/>
          </a:xfrm>
          <a:prstGeom prst="rect">
            <a:avLst/>
          </a:prstGeom>
          <a:noFill/>
          <a:ln>
            <a:noFill/>
          </a:ln>
          <a:effectLst>
            <a:outerShdw blurRad="42863" rotWithShape="0" algn="bl" dir="5400000" dist="19050">
              <a:srgbClr val="000000">
                <a:alpha val="50000"/>
              </a:srgbClr>
            </a:outerShdw>
          </a:effectLst>
        </p:spPr>
      </p:pic>
      <p:cxnSp>
        <p:nvCxnSpPr>
          <p:cNvPr id="131" name="Google Shape;131;p15"/>
          <p:cNvCxnSpPr>
            <a:stCxn id="119" idx="3"/>
            <a:endCxn id="130" idx="1"/>
          </p:cNvCxnSpPr>
          <p:nvPr/>
        </p:nvCxnSpPr>
        <p:spPr>
          <a:xfrm>
            <a:off x="2840405" y="3350803"/>
            <a:ext cx="820500" cy="0"/>
          </a:xfrm>
          <a:prstGeom prst="straightConnector1">
            <a:avLst/>
          </a:prstGeom>
          <a:noFill/>
          <a:ln cap="flat" cmpd="sng" w="38100">
            <a:solidFill>
              <a:srgbClr val="0C4C9F"/>
            </a:solidFill>
            <a:prstDash val="solid"/>
            <a:round/>
            <a:headEnd len="med" w="med" type="none"/>
            <a:tailEnd len="med" w="med" type="triangle"/>
          </a:ln>
          <a:effectLst>
            <a:outerShdw blurRad="42863" rotWithShape="0" algn="bl" dir="5400000" dist="19050">
              <a:srgbClr val="000000">
                <a:alpha val="50000"/>
              </a:srgbClr>
            </a:outerShdw>
          </a:effectLst>
        </p:spPr>
      </p:cxnSp>
      <p:cxnSp>
        <p:nvCxnSpPr>
          <p:cNvPr id="132" name="Google Shape;132;p15"/>
          <p:cNvCxnSpPr>
            <a:stCxn id="119" idx="0"/>
            <a:endCxn id="118" idx="2"/>
          </p:cNvCxnSpPr>
          <p:nvPr/>
        </p:nvCxnSpPr>
        <p:spPr>
          <a:xfrm rot="-5400000">
            <a:off x="2786465" y="1879663"/>
            <a:ext cx="885000" cy="1417200"/>
          </a:xfrm>
          <a:prstGeom prst="curvedConnector3">
            <a:avLst>
              <a:gd fmla="val 22976" name="adj1"/>
            </a:avLst>
          </a:prstGeom>
          <a:noFill/>
          <a:ln cap="flat" cmpd="sng" w="38100">
            <a:solidFill>
              <a:srgbClr val="0C4C9F"/>
            </a:solidFill>
            <a:prstDash val="solid"/>
            <a:round/>
            <a:headEnd len="med" w="med" type="none"/>
            <a:tailEnd len="med" w="med" type="triangle"/>
          </a:ln>
          <a:effectLst>
            <a:outerShdw blurRad="42863" rotWithShape="0" algn="bl" dir="5400000" dist="19050">
              <a:srgbClr val="000000">
                <a:alpha val="50000"/>
              </a:srgbClr>
            </a:outerShdw>
          </a:effectLst>
        </p:spPr>
      </p:cxnSp>
      <p:sp>
        <p:nvSpPr>
          <p:cNvPr id="133" name="Google Shape;133;p15"/>
          <p:cNvSpPr txBox="1"/>
          <p:nvPr/>
        </p:nvSpPr>
        <p:spPr>
          <a:xfrm rot="-416">
            <a:off x="5061625" y="4666553"/>
            <a:ext cx="2477100" cy="292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700">
                <a:solidFill>
                  <a:srgbClr val="0C4C9F"/>
                </a:solidFill>
                <a:latin typeface="Poppins"/>
                <a:ea typeface="Poppins"/>
                <a:cs typeface="Poppins"/>
                <a:sym typeface="Poppins"/>
              </a:rPr>
              <a:t>Image courtesy of Source </a:t>
            </a:r>
            <a:r>
              <a:rPr lang="en" sz="700">
                <a:solidFill>
                  <a:srgbClr val="22BECF"/>
                </a:solidFill>
                <a:latin typeface="Poppins"/>
                <a:ea typeface="Poppins"/>
                <a:cs typeface="Poppins"/>
                <a:sym typeface="Poppins"/>
              </a:rPr>
              <a:t>[2] </a:t>
            </a:r>
            <a:r>
              <a:rPr lang="en" sz="700">
                <a:solidFill>
                  <a:srgbClr val="0C4C9F"/>
                </a:solidFill>
                <a:latin typeface="Poppins"/>
                <a:ea typeface="Poppins"/>
                <a:cs typeface="Poppins"/>
                <a:sym typeface="Poppins"/>
              </a:rPr>
              <a:t>and</a:t>
            </a:r>
            <a:r>
              <a:rPr lang="en" sz="700">
                <a:solidFill>
                  <a:srgbClr val="22BECF"/>
                </a:solidFill>
                <a:latin typeface="Poppins"/>
                <a:ea typeface="Poppins"/>
                <a:cs typeface="Poppins"/>
                <a:sym typeface="Poppins"/>
              </a:rPr>
              <a:t> [3]</a:t>
            </a:r>
            <a:endParaRPr sz="900">
              <a:solidFill>
                <a:srgbClr val="22BECF"/>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746" name="Shape 746"/>
        <p:cNvGrpSpPr/>
        <p:nvPr/>
      </p:nvGrpSpPr>
      <p:grpSpPr>
        <a:xfrm>
          <a:off x="0" y="0"/>
          <a:ext cx="0" cy="0"/>
          <a:chOff x="0" y="0"/>
          <a:chExt cx="0" cy="0"/>
        </a:xfrm>
      </p:grpSpPr>
      <p:sp>
        <p:nvSpPr>
          <p:cNvPr id="747" name="Google Shape;747;p42"/>
          <p:cNvSpPr txBox="1"/>
          <p:nvPr/>
        </p:nvSpPr>
        <p:spPr>
          <a:xfrm>
            <a:off x="1954175" y="154925"/>
            <a:ext cx="52356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Related</a:t>
            </a:r>
            <a:r>
              <a:rPr lang="en" sz="3000">
                <a:solidFill>
                  <a:srgbClr val="0C4C9F"/>
                </a:solidFill>
                <a:latin typeface="Poppins"/>
                <a:ea typeface="Poppins"/>
                <a:cs typeface="Poppins"/>
                <a:sym typeface="Poppins"/>
              </a:rPr>
              <a:t> Submissions</a:t>
            </a:r>
            <a:endParaRPr b="1" sz="1300">
              <a:solidFill>
                <a:srgbClr val="0C4C9F"/>
              </a:solidFill>
              <a:latin typeface="Poppins"/>
              <a:ea typeface="Poppins"/>
              <a:cs typeface="Poppins"/>
              <a:sym typeface="Poppins"/>
            </a:endParaRPr>
          </a:p>
        </p:txBody>
      </p:sp>
      <p:sp>
        <p:nvSpPr>
          <p:cNvPr id="748" name="Google Shape;748;p42"/>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Introduction - Related Works</a:t>
            </a:r>
            <a:endParaRPr sz="1100">
              <a:solidFill>
                <a:srgbClr val="0C4C9F"/>
              </a:solidFill>
              <a:latin typeface="Poppins"/>
              <a:ea typeface="Poppins"/>
              <a:cs typeface="Poppins"/>
              <a:sym typeface="Poppins"/>
            </a:endParaRPr>
          </a:p>
        </p:txBody>
      </p:sp>
      <p:pic>
        <p:nvPicPr>
          <p:cNvPr id="749" name="Google Shape;749;p42"/>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750" name="Google Shape;750;p42"/>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751" name="Google Shape;751;p42"/>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752" name="Google Shape;752;p42"/>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753" name="Google Shape;753;p42"/>
          <p:cNvSpPr/>
          <p:nvPr/>
        </p:nvSpPr>
        <p:spPr>
          <a:xfrm>
            <a:off x="6689335" y="1220063"/>
            <a:ext cx="1090800" cy="511200"/>
          </a:xfrm>
          <a:prstGeom prst="roundRect">
            <a:avLst>
              <a:gd fmla="val 16667" name="adj"/>
            </a:avLst>
          </a:prstGeom>
          <a:solidFill>
            <a:schemeClr val="lt2"/>
          </a:solidFill>
          <a:ln cap="flat" cmpd="sng" w="9525">
            <a:solidFill>
              <a:srgbClr val="0C4C9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0C4C9F"/>
                </a:solidFill>
                <a:latin typeface="Poppins"/>
                <a:ea typeface="Poppins"/>
                <a:cs typeface="Poppins"/>
                <a:sym typeface="Poppins"/>
              </a:rPr>
              <a:t>Submissions</a:t>
            </a:r>
            <a:endParaRPr b="1" sz="1000">
              <a:solidFill>
                <a:srgbClr val="0C4C9F"/>
              </a:solidFill>
              <a:latin typeface="Poppins"/>
              <a:ea typeface="Poppins"/>
              <a:cs typeface="Poppins"/>
              <a:sym typeface="Poppins"/>
            </a:endParaRPr>
          </a:p>
        </p:txBody>
      </p:sp>
      <p:sp>
        <p:nvSpPr>
          <p:cNvPr id="754" name="Google Shape;754;p42"/>
          <p:cNvSpPr/>
          <p:nvPr/>
        </p:nvSpPr>
        <p:spPr>
          <a:xfrm>
            <a:off x="5752724" y="2047649"/>
            <a:ext cx="1090800" cy="511200"/>
          </a:xfrm>
          <a:prstGeom prst="roundRect">
            <a:avLst>
              <a:gd fmla="val 16667" name="adj"/>
            </a:avLst>
          </a:prstGeom>
          <a:solidFill>
            <a:srgbClr val="0C4C9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Rule-Based</a:t>
            </a:r>
            <a:endParaRPr b="1" sz="1000">
              <a:solidFill>
                <a:srgbClr val="F9F7F0"/>
              </a:solidFill>
              <a:latin typeface="Poppins"/>
              <a:ea typeface="Poppins"/>
              <a:cs typeface="Poppins"/>
              <a:sym typeface="Poppins"/>
            </a:endParaRPr>
          </a:p>
        </p:txBody>
      </p:sp>
      <p:sp>
        <p:nvSpPr>
          <p:cNvPr id="755" name="Google Shape;755;p42"/>
          <p:cNvSpPr/>
          <p:nvPr/>
        </p:nvSpPr>
        <p:spPr>
          <a:xfrm>
            <a:off x="6689325" y="2725511"/>
            <a:ext cx="1090800" cy="511200"/>
          </a:xfrm>
          <a:prstGeom prst="roundRect">
            <a:avLst>
              <a:gd fmla="val 16667" name="adj"/>
            </a:avLst>
          </a:prstGeom>
          <a:solidFill>
            <a:schemeClr val="lt2"/>
          </a:solidFill>
          <a:ln cap="flat" cmpd="sng" w="9525">
            <a:solidFill>
              <a:srgbClr val="0C4C9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0C4C9F"/>
                </a:solidFill>
                <a:latin typeface="Poppins"/>
                <a:ea typeface="Poppins"/>
                <a:cs typeface="Poppins"/>
                <a:sym typeface="Poppins"/>
              </a:rPr>
              <a:t>Reinforcement Learning</a:t>
            </a:r>
            <a:endParaRPr b="1" sz="1000">
              <a:solidFill>
                <a:srgbClr val="0C4C9F"/>
              </a:solidFill>
              <a:latin typeface="Poppins"/>
              <a:ea typeface="Poppins"/>
              <a:cs typeface="Poppins"/>
              <a:sym typeface="Poppins"/>
            </a:endParaRPr>
          </a:p>
        </p:txBody>
      </p:sp>
      <p:sp>
        <p:nvSpPr>
          <p:cNvPr id="756" name="Google Shape;756;p42"/>
          <p:cNvSpPr/>
          <p:nvPr/>
        </p:nvSpPr>
        <p:spPr>
          <a:xfrm>
            <a:off x="7675154" y="2047629"/>
            <a:ext cx="1090800" cy="511200"/>
          </a:xfrm>
          <a:prstGeom prst="roundRect">
            <a:avLst>
              <a:gd fmla="val 16667" name="adj"/>
            </a:avLst>
          </a:prstGeom>
          <a:solidFill>
            <a:srgbClr val="0C4C9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Imitation Learning</a:t>
            </a:r>
            <a:endParaRPr b="1" sz="1000">
              <a:solidFill>
                <a:srgbClr val="F9F7F0"/>
              </a:solidFill>
              <a:latin typeface="Poppins"/>
              <a:ea typeface="Poppins"/>
              <a:cs typeface="Poppins"/>
              <a:sym typeface="Poppins"/>
            </a:endParaRPr>
          </a:p>
        </p:txBody>
      </p:sp>
      <p:sp>
        <p:nvSpPr>
          <p:cNvPr id="757" name="Google Shape;757;p42"/>
          <p:cNvSpPr/>
          <p:nvPr/>
        </p:nvSpPr>
        <p:spPr>
          <a:xfrm>
            <a:off x="5952850" y="3675086"/>
            <a:ext cx="1090800" cy="511200"/>
          </a:xfrm>
          <a:prstGeom prst="roundRect">
            <a:avLst>
              <a:gd fmla="val 16667" name="adj"/>
            </a:avLst>
          </a:prstGeom>
          <a:solidFill>
            <a:srgbClr val="0C4C9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Single-Agent</a:t>
            </a:r>
            <a:br>
              <a:rPr b="1" lang="en" sz="1000">
                <a:solidFill>
                  <a:srgbClr val="F9F7F0"/>
                </a:solidFill>
                <a:latin typeface="Poppins"/>
                <a:ea typeface="Poppins"/>
                <a:cs typeface="Poppins"/>
                <a:sym typeface="Poppins"/>
              </a:rPr>
            </a:br>
            <a:r>
              <a:rPr b="1" lang="en" sz="1000">
                <a:solidFill>
                  <a:srgbClr val="F9F7F0"/>
                </a:solidFill>
                <a:latin typeface="Poppins"/>
                <a:ea typeface="Poppins"/>
                <a:cs typeface="Poppins"/>
                <a:sym typeface="Poppins"/>
              </a:rPr>
              <a:t>(Centralized)</a:t>
            </a:r>
            <a:endParaRPr b="1" sz="1000">
              <a:solidFill>
                <a:srgbClr val="F9F7F0"/>
              </a:solidFill>
              <a:latin typeface="Poppins"/>
              <a:ea typeface="Poppins"/>
              <a:cs typeface="Poppins"/>
              <a:sym typeface="Poppins"/>
            </a:endParaRPr>
          </a:p>
        </p:txBody>
      </p:sp>
      <p:sp>
        <p:nvSpPr>
          <p:cNvPr id="758" name="Google Shape;758;p42"/>
          <p:cNvSpPr/>
          <p:nvPr/>
        </p:nvSpPr>
        <p:spPr>
          <a:xfrm>
            <a:off x="7439775" y="3656811"/>
            <a:ext cx="1090800" cy="511200"/>
          </a:xfrm>
          <a:prstGeom prst="roundRect">
            <a:avLst>
              <a:gd fmla="val 16667" name="adj"/>
            </a:avLst>
          </a:prstGeom>
          <a:solidFill>
            <a:srgbClr val="0C4C9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Multi-Agent</a:t>
            </a:r>
            <a:endParaRPr b="1" sz="1000">
              <a:solidFill>
                <a:srgbClr val="F9F7F0"/>
              </a:solidFill>
              <a:latin typeface="Poppins"/>
              <a:ea typeface="Poppins"/>
              <a:cs typeface="Poppins"/>
              <a:sym typeface="Poppins"/>
            </a:endParaRPr>
          </a:p>
        </p:txBody>
      </p:sp>
      <p:cxnSp>
        <p:nvCxnSpPr>
          <p:cNvPr id="759" name="Google Shape;759;p42"/>
          <p:cNvCxnSpPr>
            <a:stCxn id="753" idx="2"/>
            <a:endCxn id="755" idx="0"/>
          </p:cNvCxnSpPr>
          <p:nvPr/>
        </p:nvCxnSpPr>
        <p:spPr>
          <a:xfrm>
            <a:off x="7234735" y="1731263"/>
            <a:ext cx="0" cy="994200"/>
          </a:xfrm>
          <a:prstGeom prst="straightConnector1">
            <a:avLst/>
          </a:prstGeom>
          <a:noFill/>
          <a:ln cap="flat" cmpd="sng" w="9525">
            <a:solidFill>
              <a:srgbClr val="0C4C9F"/>
            </a:solidFill>
            <a:prstDash val="solid"/>
            <a:round/>
            <a:headEnd len="med" w="med" type="none"/>
            <a:tailEnd len="med" w="med" type="triangle"/>
          </a:ln>
        </p:spPr>
      </p:cxnSp>
      <p:cxnSp>
        <p:nvCxnSpPr>
          <p:cNvPr id="760" name="Google Shape;760;p42"/>
          <p:cNvCxnSpPr>
            <a:stCxn id="753" idx="2"/>
            <a:endCxn id="754" idx="0"/>
          </p:cNvCxnSpPr>
          <p:nvPr/>
        </p:nvCxnSpPr>
        <p:spPr>
          <a:xfrm flipH="1">
            <a:off x="6298135" y="1731263"/>
            <a:ext cx="936600" cy="316500"/>
          </a:xfrm>
          <a:prstGeom prst="straightConnector1">
            <a:avLst/>
          </a:prstGeom>
          <a:noFill/>
          <a:ln cap="flat" cmpd="sng" w="9525">
            <a:solidFill>
              <a:srgbClr val="0C4C9F"/>
            </a:solidFill>
            <a:prstDash val="solid"/>
            <a:round/>
            <a:headEnd len="med" w="med" type="none"/>
            <a:tailEnd len="med" w="med" type="triangle"/>
          </a:ln>
        </p:spPr>
      </p:cxnSp>
      <p:cxnSp>
        <p:nvCxnSpPr>
          <p:cNvPr id="761" name="Google Shape;761;p42"/>
          <p:cNvCxnSpPr>
            <a:stCxn id="753" idx="2"/>
            <a:endCxn id="756" idx="0"/>
          </p:cNvCxnSpPr>
          <p:nvPr/>
        </p:nvCxnSpPr>
        <p:spPr>
          <a:xfrm>
            <a:off x="7234735" y="1731263"/>
            <a:ext cx="985800" cy="316500"/>
          </a:xfrm>
          <a:prstGeom prst="straightConnector1">
            <a:avLst/>
          </a:prstGeom>
          <a:noFill/>
          <a:ln cap="flat" cmpd="sng" w="9525">
            <a:solidFill>
              <a:srgbClr val="0C4C9F"/>
            </a:solidFill>
            <a:prstDash val="solid"/>
            <a:round/>
            <a:headEnd len="med" w="med" type="none"/>
            <a:tailEnd len="med" w="med" type="triangle"/>
          </a:ln>
        </p:spPr>
      </p:cxnSp>
      <p:cxnSp>
        <p:nvCxnSpPr>
          <p:cNvPr id="762" name="Google Shape;762;p42"/>
          <p:cNvCxnSpPr>
            <a:stCxn id="755" idx="2"/>
            <a:endCxn id="757" idx="0"/>
          </p:cNvCxnSpPr>
          <p:nvPr/>
        </p:nvCxnSpPr>
        <p:spPr>
          <a:xfrm flipH="1">
            <a:off x="6498225" y="3236711"/>
            <a:ext cx="736500" cy="438300"/>
          </a:xfrm>
          <a:prstGeom prst="straightConnector1">
            <a:avLst/>
          </a:prstGeom>
          <a:noFill/>
          <a:ln cap="flat" cmpd="sng" w="9525">
            <a:solidFill>
              <a:srgbClr val="0C4C9F"/>
            </a:solidFill>
            <a:prstDash val="solid"/>
            <a:round/>
            <a:headEnd len="med" w="med" type="none"/>
            <a:tailEnd len="med" w="med" type="triangle"/>
          </a:ln>
        </p:spPr>
      </p:cxnSp>
      <p:cxnSp>
        <p:nvCxnSpPr>
          <p:cNvPr id="763" name="Google Shape;763;p42"/>
          <p:cNvCxnSpPr>
            <a:stCxn id="755" idx="2"/>
            <a:endCxn id="758" idx="0"/>
          </p:cNvCxnSpPr>
          <p:nvPr/>
        </p:nvCxnSpPr>
        <p:spPr>
          <a:xfrm>
            <a:off x="7234725" y="3236711"/>
            <a:ext cx="750600" cy="420000"/>
          </a:xfrm>
          <a:prstGeom prst="straightConnector1">
            <a:avLst/>
          </a:prstGeom>
          <a:noFill/>
          <a:ln cap="flat" cmpd="sng" w="9525">
            <a:solidFill>
              <a:srgbClr val="0C4C9F"/>
            </a:solidFill>
            <a:prstDash val="solid"/>
            <a:round/>
            <a:headEnd len="med" w="med" type="none"/>
            <a:tailEnd len="med" w="med" type="triangle"/>
          </a:ln>
        </p:spPr>
      </p:cxnSp>
      <p:sp>
        <p:nvSpPr>
          <p:cNvPr id="764" name="Google Shape;764;p42"/>
          <p:cNvSpPr txBox="1"/>
          <p:nvPr/>
        </p:nvSpPr>
        <p:spPr>
          <a:xfrm>
            <a:off x="347750" y="966075"/>
            <a:ext cx="4983900" cy="70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0C4C9F"/>
                </a:solidFill>
                <a:latin typeface="Poppins"/>
                <a:ea typeface="Poppins"/>
                <a:cs typeface="Poppins"/>
                <a:sym typeface="Poppins"/>
              </a:rPr>
              <a:t>Best RL</a:t>
            </a:r>
            <a:r>
              <a:rPr lang="en" sz="1500">
                <a:solidFill>
                  <a:srgbClr val="0C4C9F"/>
                </a:solidFill>
                <a:latin typeface="Poppins"/>
                <a:ea typeface="Poppins"/>
                <a:cs typeface="Poppins"/>
                <a:sym typeface="Poppins"/>
              </a:rPr>
              <a:t> Submission - </a:t>
            </a:r>
            <a:r>
              <a:rPr b="1" lang="en" sz="1500">
                <a:solidFill>
                  <a:srgbClr val="0C4C9F"/>
                </a:solidFill>
                <a:latin typeface="Poppins"/>
                <a:ea typeface="Poppins"/>
                <a:cs typeface="Poppins"/>
                <a:sym typeface="Poppins"/>
              </a:rPr>
              <a:t>4th</a:t>
            </a:r>
            <a:r>
              <a:rPr lang="en" sz="1500">
                <a:solidFill>
                  <a:srgbClr val="0C4C9F"/>
                </a:solidFill>
                <a:latin typeface="Poppins"/>
                <a:ea typeface="Poppins"/>
                <a:cs typeface="Poppins"/>
                <a:sym typeface="Poppins"/>
              </a:rPr>
              <a:t> Place - made by </a:t>
            </a:r>
            <a:r>
              <a:rPr i="1" lang="en" sz="1500">
                <a:solidFill>
                  <a:srgbClr val="0C4C9F"/>
                </a:solidFill>
                <a:latin typeface="Poppins"/>
                <a:ea typeface="Poppins"/>
                <a:cs typeface="Poppins"/>
                <a:sym typeface="Poppins"/>
              </a:rPr>
              <a:t>FLG </a:t>
            </a:r>
            <a:r>
              <a:rPr lang="en" sz="1500">
                <a:solidFill>
                  <a:srgbClr val="22BECF"/>
                </a:solidFill>
                <a:latin typeface="Poppins"/>
                <a:ea typeface="Poppins"/>
                <a:cs typeface="Poppins"/>
                <a:sym typeface="Poppins"/>
              </a:rPr>
              <a:t>[4]</a:t>
            </a:r>
            <a:r>
              <a:rPr lang="en" sz="1500">
                <a:solidFill>
                  <a:srgbClr val="0C4C9F"/>
                </a:solidFill>
                <a:latin typeface="Poppins"/>
                <a:ea typeface="Poppins"/>
                <a:cs typeface="Poppins"/>
                <a:sym typeface="Poppins"/>
              </a:rPr>
              <a:t> </a:t>
            </a:r>
            <a:endParaRPr sz="1500">
              <a:solidFill>
                <a:srgbClr val="0C4C9F"/>
              </a:solidFill>
              <a:latin typeface="Poppins"/>
              <a:ea typeface="Poppins"/>
              <a:cs typeface="Poppins"/>
              <a:sym typeface="Poppins"/>
            </a:endParaRPr>
          </a:p>
          <a:p>
            <a:pPr indent="0" lvl="0" marL="0" rtl="0" algn="ctr">
              <a:spcBef>
                <a:spcPts val="0"/>
              </a:spcBef>
              <a:spcAft>
                <a:spcPts val="0"/>
              </a:spcAft>
              <a:buNone/>
            </a:pPr>
            <a:r>
              <a:rPr b="1" lang="en" sz="1500">
                <a:solidFill>
                  <a:srgbClr val="0C4C9F"/>
                </a:solidFill>
                <a:latin typeface="Poppins"/>
                <a:ea typeface="Poppins"/>
                <a:cs typeface="Poppins"/>
                <a:sym typeface="Poppins"/>
              </a:rPr>
              <a:t>Single-Agent</a:t>
            </a:r>
            <a:r>
              <a:rPr lang="en" sz="1500">
                <a:solidFill>
                  <a:srgbClr val="0C4C9F"/>
                </a:solidFill>
                <a:latin typeface="Poppins"/>
                <a:ea typeface="Poppins"/>
                <a:cs typeface="Poppins"/>
                <a:sym typeface="Poppins"/>
              </a:rPr>
              <a:t> RL + </a:t>
            </a:r>
            <a:r>
              <a:rPr b="1" lang="en" sz="1500">
                <a:solidFill>
                  <a:srgbClr val="0C4C9F"/>
                </a:solidFill>
                <a:latin typeface="Poppins"/>
                <a:ea typeface="Poppins"/>
                <a:cs typeface="Poppins"/>
                <a:sym typeface="Poppins"/>
              </a:rPr>
              <a:t>Imitation Learning</a:t>
            </a:r>
            <a:endParaRPr b="1" sz="1500">
              <a:solidFill>
                <a:srgbClr val="0C4C9F"/>
              </a:solidFill>
              <a:latin typeface="Poppins"/>
              <a:ea typeface="Poppins"/>
              <a:cs typeface="Poppins"/>
              <a:sym typeface="Poppins"/>
            </a:endParaRPr>
          </a:p>
        </p:txBody>
      </p:sp>
      <p:sp>
        <p:nvSpPr>
          <p:cNvPr id="765" name="Google Shape;765;p42"/>
          <p:cNvSpPr txBox="1"/>
          <p:nvPr/>
        </p:nvSpPr>
        <p:spPr>
          <a:xfrm>
            <a:off x="208650" y="2147200"/>
            <a:ext cx="5179500" cy="70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0C4C9F"/>
                </a:solidFill>
                <a:latin typeface="Poppins"/>
                <a:ea typeface="Poppins"/>
                <a:cs typeface="Poppins"/>
                <a:sym typeface="Poppins"/>
              </a:rPr>
              <a:t>Baseline RL</a:t>
            </a:r>
            <a:r>
              <a:rPr lang="en" sz="1500">
                <a:solidFill>
                  <a:srgbClr val="0C4C9F"/>
                </a:solidFill>
                <a:latin typeface="Poppins"/>
                <a:ea typeface="Poppins"/>
                <a:cs typeface="Poppins"/>
                <a:sym typeface="Poppins"/>
              </a:rPr>
              <a:t> Solution - provided by the </a:t>
            </a:r>
            <a:r>
              <a:rPr i="1" lang="en" sz="1500">
                <a:solidFill>
                  <a:srgbClr val="0C4C9F"/>
                </a:solidFill>
                <a:latin typeface="Poppins"/>
                <a:ea typeface="Poppins"/>
                <a:cs typeface="Poppins"/>
                <a:sym typeface="Poppins"/>
              </a:rPr>
              <a:t>organizers </a:t>
            </a:r>
            <a:r>
              <a:rPr lang="en" sz="1500">
                <a:solidFill>
                  <a:srgbClr val="22BECF"/>
                </a:solidFill>
                <a:latin typeface="Poppins"/>
                <a:ea typeface="Poppins"/>
                <a:cs typeface="Poppins"/>
                <a:sym typeface="Poppins"/>
              </a:rPr>
              <a:t>[1]</a:t>
            </a:r>
            <a:endParaRPr sz="1500">
              <a:solidFill>
                <a:srgbClr val="0C4C9F"/>
              </a:solidFill>
              <a:latin typeface="Poppins"/>
              <a:ea typeface="Poppins"/>
              <a:cs typeface="Poppins"/>
              <a:sym typeface="Poppins"/>
            </a:endParaRPr>
          </a:p>
          <a:p>
            <a:pPr indent="0" lvl="0" marL="0" rtl="0" algn="ctr">
              <a:spcBef>
                <a:spcPts val="0"/>
              </a:spcBef>
              <a:spcAft>
                <a:spcPts val="0"/>
              </a:spcAft>
              <a:buNone/>
            </a:pPr>
            <a:r>
              <a:rPr b="1" lang="en" sz="1500">
                <a:solidFill>
                  <a:srgbClr val="0C4C9F"/>
                </a:solidFill>
                <a:latin typeface="Poppins"/>
                <a:ea typeface="Poppins"/>
                <a:cs typeface="Poppins"/>
                <a:sym typeface="Poppins"/>
              </a:rPr>
              <a:t>Single-Agent</a:t>
            </a:r>
            <a:r>
              <a:rPr lang="en" sz="1500">
                <a:solidFill>
                  <a:srgbClr val="0C4C9F"/>
                </a:solidFill>
                <a:latin typeface="Poppins"/>
                <a:ea typeface="Poppins"/>
                <a:cs typeface="Poppins"/>
                <a:sym typeface="Poppins"/>
              </a:rPr>
              <a:t> RL</a:t>
            </a:r>
            <a:endParaRPr sz="1500">
              <a:solidFill>
                <a:srgbClr val="0C4C9F"/>
              </a:solidFill>
              <a:latin typeface="Poppins"/>
              <a:ea typeface="Poppins"/>
              <a:cs typeface="Poppins"/>
              <a:sym typeface="Poppins"/>
            </a:endParaRPr>
          </a:p>
        </p:txBody>
      </p:sp>
      <p:sp>
        <p:nvSpPr>
          <p:cNvPr id="766" name="Google Shape;766;p42"/>
          <p:cNvSpPr txBox="1"/>
          <p:nvPr/>
        </p:nvSpPr>
        <p:spPr>
          <a:xfrm>
            <a:off x="347750" y="1452650"/>
            <a:ext cx="4983900" cy="7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C4C9F"/>
                </a:solidFill>
                <a:latin typeface="Poppins"/>
                <a:ea typeface="Poppins"/>
                <a:cs typeface="Poppins"/>
                <a:sym typeface="Poppins"/>
              </a:rPr>
              <a:t>6M </a:t>
            </a:r>
            <a:r>
              <a:rPr lang="en" sz="1600">
                <a:solidFill>
                  <a:srgbClr val="0C4C9F"/>
                </a:solidFill>
                <a:latin typeface="Poppins"/>
                <a:ea typeface="Poppins"/>
                <a:cs typeface="Poppins"/>
                <a:sym typeface="Poppins"/>
              </a:rPr>
              <a:t>params - </a:t>
            </a:r>
            <a:r>
              <a:rPr b="1" lang="en" sz="1600">
                <a:solidFill>
                  <a:srgbClr val="0C4C9F"/>
                </a:solidFill>
                <a:latin typeface="Poppins"/>
                <a:ea typeface="Poppins"/>
                <a:cs typeface="Poppins"/>
                <a:sym typeface="Poppins"/>
              </a:rPr>
              <a:t>2</a:t>
            </a:r>
            <a:r>
              <a:rPr lang="en" sz="1600">
                <a:solidFill>
                  <a:srgbClr val="0C4C9F"/>
                </a:solidFill>
                <a:latin typeface="Poppins"/>
                <a:ea typeface="Poppins"/>
                <a:cs typeface="Poppins"/>
                <a:sym typeface="Poppins"/>
              </a:rPr>
              <a:t> days - </a:t>
            </a:r>
            <a:r>
              <a:rPr b="1" lang="en" sz="1600">
                <a:solidFill>
                  <a:srgbClr val="0C4C9F"/>
                </a:solidFill>
                <a:latin typeface="Poppins"/>
                <a:ea typeface="Poppins"/>
                <a:cs typeface="Poppins"/>
                <a:sym typeface="Poppins"/>
              </a:rPr>
              <a:t>65M</a:t>
            </a:r>
            <a:r>
              <a:rPr lang="en" sz="1600">
                <a:solidFill>
                  <a:srgbClr val="0C4C9F"/>
                </a:solidFill>
                <a:latin typeface="Poppins"/>
                <a:ea typeface="Poppins"/>
                <a:cs typeface="Poppins"/>
                <a:sym typeface="Poppins"/>
              </a:rPr>
              <a:t> steps</a:t>
            </a:r>
            <a:endParaRPr b="1" sz="1600">
              <a:solidFill>
                <a:srgbClr val="0C4C9F"/>
              </a:solidFill>
              <a:latin typeface="Poppins"/>
              <a:ea typeface="Poppins"/>
              <a:cs typeface="Poppins"/>
              <a:sym typeface="Poppins"/>
            </a:endParaRPr>
          </a:p>
        </p:txBody>
      </p:sp>
      <p:sp>
        <p:nvSpPr>
          <p:cNvPr id="767" name="Google Shape;767;p42"/>
          <p:cNvSpPr txBox="1"/>
          <p:nvPr/>
        </p:nvSpPr>
        <p:spPr>
          <a:xfrm>
            <a:off x="347750" y="2635438"/>
            <a:ext cx="4983900" cy="7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C4C9F"/>
                </a:solidFill>
                <a:latin typeface="Poppins"/>
                <a:ea typeface="Poppins"/>
                <a:cs typeface="Poppins"/>
                <a:sym typeface="Poppins"/>
              </a:rPr>
              <a:t>451K</a:t>
            </a:r>
            <a:r>
              <a:rPr lang="en" sz="1600">
                <a:solidFill>
                  <a:srgbClr val="0C4C9F"/>
                </a:solidFill>
                <a:latin typeface="Poppins"/>
                <a:ea typeface="Poppins"/>
                <a:cs typeface="Poppins"/>
                <a:sym typeface="Poppins"/>
              </a:rPr>
              <a:t> params - </a:t>
            </a:r>
            <a:r>
              <a:rPr b="1" lang="en" sz="1600">
                <a:solidFill>
                  <a:srgbClr val="0C4C9F"/>
                </a:solidFill>
                <a:latin typeface="Poppins"/>
                <a:ea typeface="Poppins"/>
                <a:cs typeface="Poppins"/>
                <a:sym typeface="Poppins"/>
              </a:rPr>
              <a:t>2</a:t>
            </a:r>
            <a:r>
              <a:rPr lang="en" sz="1600">
                <a:solidFill>
                  <a:srgbClr val="0C4C9F"/>
                </a:solidFill>
                <a:latin typeface="Poppins"/>
                <a:ea typeface="Poppins"/>
                <a:cs typeface="Poppins"/>
                <a:sym typeface="Poppins"/>
              </a:rPr>
              <a:t> days - </a:t>
            </a:r>
            <a:r>
              <a:rPr b="1" lang="en" sz="1600">
                <a:solidFill>
                  <a:srgbClr val="0C4C9F"/>
                </a:solidFill>
                <a:latin typeface="Poppins"/>
                <a:ea typeface="Poppins"/>
                <a:cs typeface="Poppins"/>
                <a:sym typeface="Poppins"/>
              </a:rPr>
              <a:t>1.4M</a:t>
            </a:r>
            <a:r>
              <a:rPr lang="en" sz="1600">
                <a:solidFill>
                  <a:srgbClr val="0C4C9F"/>
                </a:solidFill>
                <a:latin typeface="Poppins"/>
                <a:ea typeface="Poppins"/>
                <a:cs typeface="Poppins"/>
                <a:sym typeface="Poppins"/>
              </a:rPr>
              <a:t> steps</a:t>
            </a:r>
            <a:endParaRPr b="1" sz="1600">
              <a:solidFill>
                <a:srgbClr val="0C4C9F"/>
              </a:solidFill>
              <a:latin typeface="Poppins"/>
              <a:ea typeface="Poppins"/>
              <a:cs typeface="Poppins"/>
              <a:sym typeface="Poppins"/>
            </a:endParaRPr>
          </a:p>
        </p:txBody>
      </p:sp>
      <p:cxnSp>
        <p:nvCxnSpPr>
          <p:cNvPr id="768" name="Google Shape;768;p42"/>
          <p:cNvCxnSpPr/>
          <p:nvPr/>
        </p:nvCxnSpPr>
        <p:spPr>
          <a:xfrm>
            <a:off x="5388150" y="942475"/>
            <a:ext cx="0" cy="3539400"/>
          </a:xfrm>
          <a:prstGeom prst="straightConnector1">
            <a:avLst/>
          </a:prstGeom>
          <a:noFill/>
          <a:ln cap="flat" cmpd="sng" w="19050">
            <a:solidFill>
              <a:srgbClr val="A7A496"/>
            </a:solidFill>
            <a:prstDash val="dash"/>
            <a:round/>
            <a:headEnd len="med" w="med" type="none"/>
            <a:tailEnd len="med" w="med" type="none"/>
          </a:ln>
        </p:spPr>
      </p:cxnSp>
      <p:cxnSp>
        <p:nvCxnSpPr>
          <p:cNvPr id="769" name="Google Shape;769;p42"/>
          <p:cNvCxnSpPr/>
          <p:nvPr/>
        </p:nvCxnSpPr>
        <p:spPr>
          <a:xfrm rot="10800000">
            <a:off x="320850" y="2085475"/>
            <a:ext cx="5073300" cy="0"/>
          </a:xfrm>
          <a:prstGeom prst="straightConnector1">
            <a:avLst/>
          </a:prstGeom>
          <a:noFill/>
          <a:ln cap="flat" cmpd="sng" w="19050">
            <a:solidFill>
              <a:srgbClr val="A7A496"/>
            </a:solidFill>
            <a:prstDash val="dash"/>
            <a:round/>
            <a:headEnd len="med" w="med" type="none"/>
            <a:tailEnd len="med" w="med" type="none"/>
          </a:ln>
        </p:spPr>
      </p:cxnSp>
      <p:cxnSp>
        <p:nvCxnSpPr>
          <p:cNvPr id="770" name="Google Shape;770;p42"/>
          <p:cNvCxnSpPr/>
          <p:nvPr/>
        </p:nvCxnSpPr>
        <p:spPr>
          <a:xfrm rot="10800000">
            <a:off x="320850" y="3228475"/>
            <a:ext cx="5073300" cy="0"/>
          </a:xfrm>
          <a:prstGeom prst="straightConnector1">
            <a:avLst/>
          </a:prstGeom>
          <a:noFill/>
          <a:ln cap="flat" cmpd="sng" w="19050">
            <a:solidFill>
              <a:srgbClr val="A7A496"/>
            </a:solidFill>
            <a:prstDash val="dash"/>
            <a:round/>
            <a:headEnd len="med" w="med" type="none"/>
            <a:tailEnd len="med" w="med" type="none"/>
          </a:ln>
        </p:spPr>
      </p:cxnSp>
      <p:sp>
        <p:nvSpPr>
          <p:cNvPr id="771" name="Google Shape;771;p42"/>
          <p:cNvSpPr txBox="1"/>
          <p:nvPr/>
        </p:nvSpPr>
        <p:spPr>
          <a:xfrm>
            <a:off x="404250" y="3198600"/>
            <a:ext cx="4983900" cy="7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C95F38"/>
                </a:solidFill>
                <a:latin typeface="Poppins"/>
                <a:ea typeface="Poppins"/>
                <a:cs typeface="Poppins"/>
                <a:sym typeface="Poppins"/>
              </a:rPr>
              <a:t>Basis </a:t>
            </a:r>
            <a:r>
              <a:rPr lang="en" sz="1600">
                <a:solidFill>
                  <a:srgbClr val="C95F38"/>
                </a:solidFill>
                <a:latin typeface="Poppins"/>
                <a:ea typeface="Poppins"/>
                <a:cs typeface="Poppins"/>
                <a:sym typeface="Poppins"/>
              </a:rPr>
              <a:t>of Comparison:</a:t>
            </a:r>
            <a:endParaRPr sz="1600">
              <a:solidFill>
                <a:srgbClr val="C95F38"/>
              </a:solidFill>
              <a:latin typeface="Poppins"/>
              <a:ea typeface="Poppins"/>
              <a:cs typeface="Poppins"/>
              <a:sym typeface="Poppins"/>
            </a:endParaRPr>
          </a:p>
        </p:txBody>
      </p:sp>
      <p:sp>
        <p:nvSpPr>
          <p:cNvPr id="772" name="Google Shape;772;p42"/>
          <p:cNvSpPr txBox="1"/>
          <p:nvPr/>
        </p:nvSpPr>
        <p:spPr>
          <a:xfrm>
            <a:off x="404250" y="3652613"/>
            <a:ext cx="4983900" cy="7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C95F38"/>
                </a:solidFill>
                <a:latin typeface="Poppins"/>
                <a:ea typeface="Poppins"/>
                <a:cs typeface="Poppins"/>
                <a:sym typeface="Poppins"/>
              </a:rPr>
              <a:t>Learning to Reach </a:t>
            </a:r>
            <a:r>
              <a:rPr b="1" lang="en" sz="1600">
                <a:solidFill>
                  <a:srgbClr val="C95F38"/>
                </a:solidFill>
                <a:latin typeface="Poppins"/>
                <a:ea typeface="Poppins"/>
                <a:cs typeface="Poppins"/>
                <a:sym typeface="Poppins"/>
              </a:rPr>
              <a:t>Maximum Episode Length</a:t>
            </a:r>
            <a:br>
              <a:rPr lang="en" sz="1600">
                <a:solidFill>
                  <a:srgbClr val="C95F38"/>
                </a:solidFill>
                <a:latin typeface="Poppins"/>
                <a:ea typeface="Poppins"/>
                <a:cs typeface="Poppins"/>
                <a:sym typeface="Poppins"/>
              </a:rPr>
            </a:br>
            <a:r>
              <a:rPr lang="en" sz="1600">
                <a:solidFill>
                  <a:srgbClr val="C95F38"/>
                </a:solidFill>
                <a:latin typeface="Poppins"/>
                <a:ea typeface="Poppins"/>
                <a:cs typeface="Poppins"/>
                <a:sym typeface="Poppins"/>
              </a:rPr>
              <a:t>(</a:t>
            </a:r>
            <a:r>
              <a:rPr b="1" lang="en" sz="1600">
                <a:solidFill>
                  <a:srgbClr val="C95F38"/>
                </a:solidFill>
                <a:latin typeface="Poppins"/>
                <a:ea typeface="Poppins"/>
                <a:cs typeface="Poppins"/>
                <a:sym typeface="Poppins"/>
              </a:rPr>
              <a:t>1,000</a:t>
            </a:r>
            <a:r>
              <a:rPr lang="en" sz="1600">
                <a:solidFill>
                  <a:srgbClr val="C95F38"/>
                </a:solidFill>
                <a:latin typeface="Poppins"/>
                <a:ea typeface="Poppins"/>
                <a:cs typeface="Poppins"/>
                <a:sym typeface="Poppins"/>
              </a:rPr>
              <a:t> Environment Steps)</a:t>
            </a:r>
            <a:endParaRPr sz="1600">
              <a:solidFill>
                <a:srgbClr val="C95F38"/>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776" name="Shape 776"/>
        <p:cNvGrpSpPr/>
        <p:nvPr/>
      </p:nvGrpSpPr>
      <p:grpSpPr>
        <a:xfrm>
          <a:off x="0" y="0"/>
          <a:ext cx="0" cy="0"/>
          <a:chOff x="0" y="0"/>
          <a:chExt cx="0" cy="0"/>
        </a:xfrm>
      </p:grpSpPr>
      <p:sp>
        <p:nvSpPr>
          <p:cNvPr id="777" name="Google Shape;777;p43"/>
          <p:cNvSpPr txBox="1"/>
          <p:nvPr/>
        </p:nvSpPr>
        <p:spPr>
          <a:xfrm>
            <a:off x="2437125" y="152950"/>
            <a:ext cx="47109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Maskable</a:t>
            </a:r>
            <a:r>
              <a:rPr lang="en" sz="3000">
                <a:solidFill>
                  <a:srgbClr val="0C4C9F"/>
                </a:solidFill>
                <a:latin typeface="Poppins"/>
                <a:ea typeface="Poppins"/>
                <a:cs typeface="Poppins"/>
                <a:sym typeface="Poppins"/>
              </a:rPr>
              <a:t> PPO </a:t>
            </a:r>
            <a:r>
              <a:rPr lang="en" sz="3000">
                <a:solidFill>
                  <a:srgbClr val="22BECF"/>
                </a:solidFill>
                <a:latin typeface="Poppins"/>
                <a:ea typeface="Poppins"/>
                <a:cs typeface="Poppins"/>
                <a:sym typeface="Poppins"/>
              </a:rPr>
              <a:t>[7]</a:t>
            </a:r>
            <a:endParaRPr b="1" sz="1300">
              <a:solidFill>
                <a:srgbClr val="22BECF"/>
              </a:solidFill>
              <a:latin typeface="Poppins"/>
              <a:ea typeface="Poppins"/>
              <a:cs typeface="Poppins"/>
              <a:sym typeface="Poppins"/>
            </a:endParaRPr>
          </a:p>
        </p:txBody>
      </p:sp>
      <p:sp>
        <p:nvSpPr>
          <p:cNvPr id="778" name="Google Shape;778;p43"/>
          <p:cNvSpPr txBox="1"/>
          <p:nvPr/>
        </p:nvSpPr>
        <p:spPr>
          <a:xfrm>
            <a:off x="347750" y="4669700"/>
            <a:ext cx="39171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Clr>
                <a:schemeClr val="dk1"/>
              </a:buClr>
              <a:buSzPts val="1100"/>
              <a:buFont typeface="Arial"/>
              <a:buNone/>
            </a:pPr>
            <a:r>
              <a:rPr lang="en" sz="1100">
                <a:solidFill>
                  <a:srgbClr val="0C4C9F"/>
                </a:solidFill>
                <a:latin typeface="Poppins"/>
                <a:ea typeface="Poppins"/>
                <a:cs typeface="Poppins"/>
                <a:sym typeface="Poppins"/>
              </a:rPr>
              <a:t>Methods - </a:t>
            </a:r>
            <a:r>
              <a:rPr b="1" lang="en" sz="1100">
                <a:solidFill>
                  <a:srgbClr val="9D9337"/>
                </a:solidFill>
                <a:latin typeface="Poppins"/>
                <a:ea typeface="Poppins"/>
                <a:cs typeface="Poppins"/>
                <a:sym typeface="Poppins"/>
              </a:rPr>
              <a:t>1.</a:t>
            </a:r>
            <a:r>
              <a:rPr b="1" lang="en" sz="1100">
                <a:solidFill>
                  <a:srgbClr val="9D9337"/>
                </a:solidFill>
              </a:rPr>
              <a:t> </a:t>
            </a:r>
            <a:r>
              <a:rPr lang="en" sz="1100">
                <a:solidFill>
                  <a:srgbClr val="0C4C9F"/>
                </a:solidFill>
                <a:latin typeface="Poppins"/>
                <a:ea typeface="Poppins"/>
                <a:cs typeface="Poppins"/>
                <a:sym typeface="Poppins"/>
              </a:rPr>
              <a:t>RL Algorithm Best Model Selection</a:t>
            </a:r>
            <a:endParaRPr sz="1100">
              <a:solidFill>
                <a:srgbClr val="0C4C9F"/>
              </a:solidFill>
              <a:latin typeface="Poppins"/>
              <a:ea typeface="Poppins"/>
              <a:cs typeface="Poppins"/>
              <a:sym typeface="Poppins"/>
            </a:endParaRPr>
          </a:p>
        </p:txBody>
      </p:sp>
      <p:pic>
        <p:nvPicPr>
          <p:cNvPr id="779" name="Google Shape;779;p43"/>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780" name="Google Shape;780;p43"/>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781" name="Google Shape;781;p43"/>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782" name="Google Shape;782;p43"/>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pic>
        <p:nvPicPr>
          <p:cNvPr id="783" name="Google Shape;783;p43"/>
          <p:cNvPicPr preferRelativeResize="0"/>
          <p:nvPr/>
        </p:nvPicPr>
        <p:blipFill>
          <a:blip r:embed="rId5">
            <a:alphaModFix/>
          </a:blip>
          <a:stretch>
            <a:fillRect/>
          </a:stretch>
        </p:blipFill>
        <p:spPr>
          <a:xfrm>
            <a:off x="1955725" y="2710913"/>
            <a:ext cx="5284800" cy="1680100"/>
          </a:xfrm>
          <a:prstGeom prst="rect">
            <a:avLst/>
          </a:prstGeom>
          <a:noFill/>
          <a:ln>
            <a:noFill/>
          </a:ln>
        </p:spPr>
      </p:pic>
      <p:sp>
        <p:nvSpPr>
          <p:cNvPr id="784" name="Google Shape;784;p43"/>
          <p:cNvSpPr txBox="1"/>
          <p:nvPr/>
        </p:nvSpPr>
        <p:spPr>
          <a:xfrm>
            <a:off x="690600" y="2307463"/>
            <a:ext cx="2731200" cy="4350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0"/>
              </a:spcAft>
              <a:buNone/>
            </a:pPr>
            <a:r>
              <a:rPr lang="en" sz="800">
                <a:solidFill>
                  <a:srgbClr val="0C4C9F"/>
                </a:solidFill>
                <a:latin typeface="Poppins"/>
                <a:ea typeface="Poppins"/>
                <a:cs typeface="Poppins"/>
                <a:sym typeface="Poppins"/>
              </a:rPr>
              <a:t>Observation State </a:t>
            </a:r>
            <a:endParaRPr sz="800">
              <a:solidFill>
                <a:srgbClr val="0C4C9F"/>
              </a:solidFill>
              <a:latin typeface="Poppins"/>
              <a:ea typeface="Poppins"/>
              <a:cs typeface="Poppins"/>
              <a:sym typeface="Poppins"/>
            </a:endParaRPr>
          </a:p>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Representation</a:t>
            </a:r>
            <a:endParaRPr sz="800">
              <a:solidFill>
                <a:srgbClr val="0C4C9F"/>
              </a:solidFill>
              <a:latin typeface="Poppins"/>
              <a:ea typeface="Poppins"/>
              <a:cs typeface="Poppins"/>
              <a:sym typeface="Poppins"/>
            </a:endParaRPr>
          </a:p>
        </p:txBody>
      </p:sp>
      <p:sp>
        <p:nvSpPr>
          <p:cNvPr id="785" name="Google Shape;785;p43"/>
          <p:cNvSpPr txBox="1"/>
          <p:nvPr/>
        </p:nvSpPr>
        <p:spPr>
          <a:xfrm>
            <a:off x="2451875" y="2514263"/>
            <a:ext cx="1278000" cy="4350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0"/>
              </a:spcAft>
              <a:buNone/>
            </a:pPr>
            <a:r>
              <a:rPr lang="en" sz="800">
                <a:solidFill>
                  <a:srgbClr val="0C4C9F"/>
                </a:solidFill>
                <a:latin typeface="Poppins"/>
                <a:ea typeface="Poppins"/>
                <a:cs typeface="Poppins"/>
                <a:sym typeface="Poppins"/>
              </a:rPr>
              <a:t>Simplified NN </a:t>
            </a:r>
            <a:endParaRPr sz="800">
              <a:solidFill>
                <a:srgbClr val="0C4C9F"/>
              </a:solidFill>
              <a:latin typeface="Poppins"/>
              <a:ea typeface="Poppins"/>
              <a:cs typeface="Poppins"/>
              <a:sym typeface="Poppins"/>
            </a:endParaRPr>
          </a:p>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Architecture</a:t>
            </a:r>
            <a:endParaRPr sz="800">
              <a:solidFill>
                <a:srgbClr val="0C4C9F"/>
              </a:solidFill>
              <a:latin typeface="Poppins"/>
              <a:ea typeface="Poppins"/>
              <a:cs typeface="Poppins"/>
              <a:sym typeface="Poppins"/>
            </a:endParaRPr>
          </a:p>
        </p:txBody>
      </p:sp>
      <p:sp>
        <p:nvSpPr>
          <p:cNvPr id="786" name="Google Shape;786;p43"/>
          <p:cNvSpPr txBox="1"/>
          <p:nvPr/>
        </p:nvSpPr>
        <p:spPr>
          <a:xfrm>
            <a:off x="3506875" y="2653063"/>
            <a:ext cx="12780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Logits</a:t>
            </a:r>
            <a:endParaRPr sz="800">
              <a:solidFill>
                <a:srgbClr val="0C4C9F"/>
              </a:solidFill>
              <a:latin typeface="Poppins"/>
              <a:ea typeface="Poppins"/>
              <a:cs typeface="Poppins"/>
              <a:sym typeface="Poppins"/>
            </a:endParaRPr>
          </a:p>
        </p:txBody>
      </p:sp>
      <p:sp>
        <p:nvSpPr>
          <p:cNvPr id="787" name="Google Shape;787;p43"/>
          <p:cNvSpPr txBox="1"/>
          <p:nvPr/>
        </p:nvSpPr>
        <p:spPr>
          <a:xfrm>
            <a:off x="4153575" y="2523575"/>
            <a:ext cx="1278000" cy="4350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0"/>
              </a:spcAft>
              <a:buNone/>
            </a:pPr>
            <a:r>
              <a:rPr lang="en" sz="800">
                <a:solidFill>
                  <a:srgbClr val="0C4C9F"/>
                </a:solidFill>
                <a:latin typeface="Poppins"/>
                <a:ea typeface="Poppins"/>
                <a:cs typeface="Poppins"/>
                <a:sym typeface="Poppins"/>
              </a:rPr>
              <a:t>Action </a:t>
            </a:r>
            <a:endParaRPr sz="800">
              <a:solidFill>
                <a:srgbClr val="0C4C9F"/>
              </a:solidFill>
              <a:latin typeface="Poppins"/>
              <a:ea typeface="Poppins"/>
              <a:cs typeface="Poppins"/>
              <a:sym typeface="Poppins"/>
            </a:endParaRPr>
          </a:p>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Probabilities</a:t>
            </a:r>
            <a:endParaRPr sz="800">
              <a:solidFill>
                <a:srgbClr val="0C4C9F"/>
              </a:solidFill>
              <a:latin typeface="Poppins"/>
              <a:ea typeface="Poppins"/>
              <a:cs typeface="Poppins"/>
              <a:sym typeface="Poppins"/>
            </a:endParaRPr>
          </a:p>
        </p:txBody>
      </p:sp>
      <p:sp>
        <p:nvSpPr>
          <p:cNvPr id="788" name="Google Shape;788;p43"/>
          <p:cNvSpPr txBox="1"/>
          <p:nvPr/>
        </p:nvSpPr>
        <p:spPr>
          <a:xfrm>
            <a:off x="4907725" y="2523563"/>
            <a:ext cx="1278000" cy="4350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0"/>
              </a:spcAft>
              <a:buNone/>
            </a:pPr>
            <a:r>
              <a:rPr b="1" lang="en" sz="800">
                <a:solidFill>
                  <a:srgbClr val="0C4C9F"/>
                </a:solidFill>
                <a:latin typeface="Poppins"/>
                <a:ea typeface="Poppins"/>
                <a:cs typeface="Poppins"/>
                <a:sym typeface="Poppins"/>
              </a:rPr>
              <a:t>Masked</a:t>
            </a:r>
            <a:endParaRPr b="1" sz="800">
              <a:solidFill>
                <a:srgbClr val="0C4C9F"/>
              </a:solidFill>
              <a:latin typeface="Poppins"/>
              <a:ea typeface="Poppins"/>
              <a:cs typeface="Poppins"/>
              <a:sym typeface="Poppins"/>
            </a:endParaRPr>
          </a:p>
          <a:p>
            <a:pPr indent="0" lvl="0" marL="0" rtl="0" algn="ctr">
              <a:lnSpc>
                <a:spcPct val="60000"/>
              </a:lnSpc>
              <a:spcBef>
                <a:spcPts val="800"/>
              </a:spcBef>
              <a:spcAft>
                <a:spcPts val="800"/>
              </a:spcAft>
              <a:buNone/>
            </a:pPr>
            <a:r>
              <a:rPr b="1" lang="en" sz="800">
                <a:solidFill>
                  <a:srgbClr val="0C4C9F"/>
                </a:solidFill>
                <a:latin typeface="Poppins"/>
                <a:ea typeface="Poppins"/>
                <a:cs typeface="Poppins"/>
                <a:sym typeface="Poppins"/>
              </a:rPr>
              <a:t>A.P.</a:t>
            </a:r>
            <a:endParaRPr b="1" sz="800">
              <a:solidFill>
                <a:srgbClr val="0C4C9F"/>
              </a:solidFill>
              <a:latin typeface="Poppins"/>
              <a:ea typeface="Poppins"/>
              <a:cs typeface="Poppins"/>
              <a:sym typeface="Poppins"/>
            </a:endParaRPr>
          </a:p>
        </p:txBody>
      </p:sp>
      <p:sp>
        <p:nvSpPr>
          <p:cNvPr id="789" name="Google Shape;789;p43"/>
          <p:cNvSpPr txBox="1"/>
          <p:nvPr/>
        </p:nvSpPr>
        <p:spPr>
          <a:xfrm>
            <a:off x="5882300" y="2330000"/>
            <a:ext cx="987600" cy="6117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0"/>
              </a:spcAft>
              <a:buNone/>
            </a:pPr>
            <a:r>
              <a:rPr lang="en" sz="800">
                <a:solidFill>
                  <a:srgbClr val="0C4C9F"/>
                </a:solidFill>
                <a:latin typeface="Poppins"/>
                <a:ea typeface="Poppins"/>
                <a:cs typeface="Poppins"/>
                <a:sym typeface="Poppins"/>
              </a:rPr>
              <a:t>Action</a:t>
            </a:r>
            <a:endParaRPr sz="800">
              <a:solidFill>
                <a:srgbClr val="0C4C9F"/>
              </a:solidFill>
              <a:latin typeface="Poppins"/>
              <a:ea typeface="Poppins"/>
              <a:cs typeface="Poppins"/>
              <a:sym typeface="Poppins"/>
            </a:endParaRPr>
          </a:p>
          <a:p>
            <a:pPr indent="0" lvl="0" marL="0" rtl="0" algn="ctr">
              <a:lnSpc>
                <a:spcPct val="60000"/>
              </a:lnSpc>
              <a:spcBef>
                <a:spcPts val="800"/>
              </a:spcBef>
              <a:spcAft>
                <a:spcPts val="0"/>
              </a:spcAft>
              <a:buNone/>
            </a:pPr>
            <a:r>
              <a:rPr lang="en" sz="800">
                <a:solidFill>
                  <a:srgbClr val="0C4C9F"/>
                </a:solidFill>
                <a:latin typeface="Poppins"/>
                <a:ea typeface="Poppins"/>
                <a:cs typeface="Poppins"/>
                <a:sym typeface="Poppins"/>
              </a:rPr>
              <a:t>Distribution</a:t>
            </a:r>
            <a:endParaRPr sz="800">
              <a:solidFill>
                <a:srgbClr val="0C4C9F"/>
              </a:solidFill>
              <a:latin typeface="Poppins"/>
              <a:ea typeface="Poppins"/>
              <a:cs typeface="Poppins"/>
              <a:sym typeface="Poppins"/>
            </a:endParaRPr>
          </a:p>
          <a:p>
            <a:pPr indent="0" lvl="0" marL="0" rtl="0" algn="ctr">
              <a:lnSpc>
                <a:spcPct val="60000"/>
              </a:lnSpc>
              <a:spcBef>
                <a:spcPts val="800"/>
              </a:spcBef>
              <a:spcAft>
                <a:spcPts val="800"/>
              </a:spcAft>
              <a:buNone/>
            </a:pPr>
            <a:r>
              <a:rPr b="1" lang="en" sz="800">
                <a:solidFill>
                  <a:srgbClr val="0C4C9F"/>
                </a:solidFill>
                <a:latin typeface="Poppins"/>
                <a:ea typeface="Poppins"/>
                <a:cs typeface="Poppins"/>
                <a:sym typeface="Poppins"/>
              </a:rPr>
              <a:t>w/ Masking</a:t>
            </a:r>
            <a:endParaRPr b="1" sz="800">
              <a:solidFill>
                <a:srgbClr val="0C4C9F"/>
              </a:solidFill>
              <a:latin typeface="Poppins"/>
              <a:ea typeface="Poppins"/>
              <a:cs typeface="Poppins"/>
              <a:sym typeface="Poppins"/>
            </a:endParaRPr>
          </a:p>
        </p:txBody>
      </p:sp>
      <p:sp>
        <p:nvSpPr>
          <p:cNvPr id="790" name="Google Shape;790;p43"/>
          <p:cNvSpPr txBox="1"/>
          <p:nvPr/>
        </p:nvSpPr>
        <p:spPr>
          <a:xfrm>
            <a:off x="6603150" y="2330013"/>
            <a:ext cx="1044000" cy="6117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0"/>
              </a:spcAft>
              <a:buNone/>
            </a:pPr>
            <a:r>
              <a:rPr lang="en" sz="800">
                <a:solidFill>
                  <a:srgbClr val="0C4C9F"/>
                </a:solidFill>
                <a:latin typeface="Poppins"/>
                <a:ea typeface="Poppins"/>
                <a:cs typeface="Poppins"/>
                <a:sym typeface="Poppins"/>
              </a:rPr>
              <a:t>Action</a:t>
            </a:r>
            <a:endParaRPr sz="800">
              <a:solidFill>
                <a:srgbClr val="0C4C9F"/>
              </a:solidFill>
              <a:latin typeface="Poppins"/>
              <a:ea typeface="Poppins"/>
              <a:cs typeface="Poppins"/>
              <a:sym typeface="Poppins"/>
            </a:endParaRPr>
          </a:p>
          <a:p>
            <a:pPr indent="0" lvl="0" marL="0" rtl="0" algn="ctr">
              <a:lnSpc>
                <a:spcPct val="60000"/>
              </a:lnSpc>
              <a:spcBef>
                <a:spcPts val="800"/>
              </a:spcBef>
              <a:spcAft>
                <a:spcPts val="0"/>
              </a:spcAft>
              <a:buNone/>
            </a:pPr>
            <a:r>
              <a:rPr lang="en" sz="800">
                <a:solidFill>
                  <a:srgbClr val="0C4C9F"/>
                </a:solidFill>
                <a:latin typeface="Poppins"/>
                <a:ea typeface="Poppins"/>
                <a:cs typeface="Poppins"/>
                <a:sym typeface="Poppins"/>
              </a:rPr>
              <a:t>Distribution </a:t>
            </a:r>
            <a:endParaRPr sz="800">
              <a:solidFill>
                <a:srgbClr val="0C4C9F"/>
              </a:solidFill>
              <a:latin typeface="Poppins"/>
              <a:ea typeface="Poppins"/>
              <a:cs typeface="Poppins"/>
              <a:sym typeface="Poppins"/>
            </a:endParaRPr>
          </a:p>
          <a:p>
            <a:pPr indent="0" lvl="0" marL="0" rtl="0" algn="ctr">
              <a:lnSpc>
                <a:spcPct val="60000"/>
              </a:lnSpc>
              <a:spcBef>
                <a:spcPts val="800"/>
              </a:spcBef>
              <a:spcAft>
                <a:spcPts val="800"/>
              </a:spcAft>
              <a:buNone/>
            </a:pPr>
            <a:r>
              <a:rPr b="1" lang="en" sz="800">
                <a:solidFill>
                  <a:srgbClr val="0C4C9F"/>
                </a:solidFill>
                <a:latin typeface="Poppins"/>
                <a:ea typeface="Poppins"/>
                <a:cs typeface="Poppins"/>
                <a:sym typeface="Poppins"/>
              </a:rPr>
              <a:t>w/o Masking</a:t>
            </a:r>
            <a:endParaRPr b="1" sz="800">
              <a:solidFill>
                <a:srgbClr val="0C4C9F"/>
              </a:solidFill>
              <a:latin typeface="Poppins"/>
              <a:ea typeface="Poppins"/>
              <a:cs typeface="Poppins"/>
              <a:sym typeface="Poppins"/>
            </a:endParaRPr>
          </a:p>
        </p:txBody>
      </p:sp>
      <p:sp>
        <p:nvSpPr>
          <p:cNvPr id="791" name="Google Shape;791;p43"/>
          <p:cNvSpPr txBox="1"/>
          <p:nvPr/>
        </p:nvSpPr>
        <p:spPr>
          <a:xfrm>
            <a:off x="3838525" y="3206638"/>
            <a:ext cx="12780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Exp</a:t>
            </a:r>
            <a:endParaRPr sz="800">
              <a:solidFill>
                <a:srgbClr val="0C4C9F"/>
              </a:solidFill>
              <a:latin typeface="Poppins"/>
              <a:ea typeface="Poppins"/>
              <a:cs typeface="Poppins"/>
              <a:sym typeface="Poppins"/>
            </a:endParaRPr>
          </a:p>
        </p:txBody>
      </p:sp>
      <p:sp>
        <p:nvSpPr>
          <p:cNvPr id="792" name="Google Shape;792;p43"/>
          <p:cNvSpPr txBox="1"/>
          <p:nvPr/>
        </p:nvSpPr>
        <p:spPr>
          <a:xfrm>
            <a:off x="4520850" y="3206638"/>
            <a:ext cx="12780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b="1" lang="en" sz="800">
                <a:solidFill>
                  <a:srgbClr val="0C4C9F"/>
                </a:solidFill>
                <a:latin typeface="Poppins"/>
                <a:ea typeface="Poppins"/>
                <a:cs typeface="Poppins"/>
                <a:sym typeface="Poppins"/>
              </a:rPr>
              <a:t>Masking</a:t>
            </a:r>
            <a:endParaRPr b="1" sz="800">
              <a:solidFill>
                <a:srgbClr val="0C4C9F"/>
              </a:solidFill>
              <a:latin typeface="Poppins"/>
              <a:ea typeface="Poppins"/>
              <a:cs typeface="Poppins"/>
              <a:sym typeface="Poppins"/>
            </a:endParaRPr>
          </a:p>
        </p:txBody>
      </p:sp>
      <p:sp>
        <p:nvSpPr>
          <p:cNvPr id="793" name="Google Shape;793;p43"/>
          <p:cNvSpPr txBox="1"/>
          <p:nvPr/>
        </p:nvSpPr>
        <p:spPr>
          <a:xfrm>
            <a:off x="5325150" y="3206638"/>
            <a:ext cx="12780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Normalize</a:t>
            </a:r>
            <a:endParaRPr sz="800">
              <a:solidFill>
                <a:srgbClr val="0C4C9F"/>
              </a:solidFill>
              <a:latin typeface="Poppins"/>
              <a:ea typeface="Poppins"/>
              <a:cs typeface="Poppins"/>
              <a:sym typeface="Poppins"/>
            </a:endParaRPr>
          </a:p>
        </p:txBody>
      </p:sp>
      <p:sp>
        <p:nvSpPr>
          <p:cNvPr id="794" name="Google Shape;794;p43"/>
          <p:cNvSpPr txBox="1"/>
          <p:nvPr/>
        </p:nvSpPr>
        <p:spPr>
          <a:xfrm>
            <a:off x="6468450" y="2895188"/>
            <a:ext cx="3153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a</a:t>
            </a:r>
            <a:r>
              <a:rPr baseline="-25000" lang="en" sz="800">
                <a:solidFill>
                  <a:srgbClr val="0C4C9F"/>
                </a:solidFill>
                <a:latin typeface="Poppins"/>
                <a:ea typeface="Poppins"/>
                <a:cs typeface="Poppins"/>
                <a:sym typeface="Poppins"/>
              </a:rPr>
              <a:t>0</a:t>
            </a:r>
            <a:endParaRPr baseline="-25000" sz="800">
              <a:solidFill>
                <a:srgbClr val="0C4C9F"/>
              </a:solidFill>
              <a:latin typeface="Poppins"/>
              <a:ea typeface="Poppins"/>
              <a:cs typeface="Poppins"/>
              <a:sym typeface="Poppins"/>
            </a:endParaRPr>
          </a:p>
        </p:txBody>
      </p:sp>
      <p:sp>
        <p:nvSpPr>
          <p:cNvPr id="795" name="Google Shape;795;p43"/>
          <p:cNvSpPr txBox="1"/>
          <p:nvPr/>
        </p:nvSpPr>
        <p:spPr>
          <a:xfrm>
            <a:off x="6468450" y="3098213"/>
            <a:ext cx="3153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a</a:t>
            </a:r>
            <a:r>
              <a:rPr baseline="-25000" lang="en" sz="800">
                <a:solidFill>
                  <a:srgbClr val="0C4C9F"/>
                </a:solidFill>
                <a:latin typeface="Poppins"/>
                <a:ea typeface="Poppins"/>
                <a:cs typeface="Poppins"/>
                <a:sym typeface="Poppins"/>
              </a:rPr>
              <a:t>1</a:t>
            </a:r>
            <a:endParaRPr baseline="-25000" sz="800">
              <a:solidFill>
                <a:srgbClr val="0C4C9F"/>
              </a:solidFill>
              <a:latin typeface="Poppins"/>
              <a:ea typeface="Poppins"/>
              <a:cs typeface="Poppins"/>
              <a:sym typeface="Poppins"/>
            </a:endParaRPr>
          </a:p>
        </p:txBody>
      </p:sp>
      <p:sp>
        <p:nvSpPr>
          <p:cNvPr id="796" name="Google Shape;796;p43"/>
          <p:cNvSpPr txBox="1"/>
          <p:nvPr/>
        </p:nvSpPr>
        <p:spPr>
          <a:xfrm>
            <a:off x="6468450" y="3309363"/>
            <a:ext cx="3153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a</a:t>
            </a:r>
            <a:r>
              <a:rPr baseline="-25000" lang="en" sz="800">
                <a:solidFill>
                  <a:srgbClr val="0C4C9F"/>
                </a:solidFill>
                <a:latin typeface="Poppins"/>
                <a:ea typeface="Poppins"/>
                <a:cs typeface="Poppins"/>
                <a:sym typeface="Poppins"/>
              </a:rPr>
              <a:t>2</a:t>
            </a:r>
            <a:endParaRPr baseline="-25000" sz="800">
              <a:solidFill>
                <a:srgbClr val="0C4C9F"/>
              </a:solidFill>
              <a:latin typeface="Poppins"/>
              <a:ea typeface="Poppins"/>
              <a:cs typeface="Poppins"/>
              <a:sym typeface="Poppins"/>
            </a:endParaRPr>
          </a:p>
        </p:txBody>
      </p:sp>
      <p:sp>
        <p:nvSpPr>
          <p:cNvPr id="797" name="Google Shape;797;p43"/>
          <p:cNvSpPr txBox="1"/>
          <p:nvPr/>
        </p:nvSpPr>
        <p:spPr>
          <a:xfrm>
            <a:off x="6468450" y="3518088"/>
            <a:ext cx="3153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a</a:t>
            </a:r>
            <a:r>
              <a:rPr baseline="-25000" lang="en" sz="800">
                <a:solidFill>
                  <a:srgbClr val="0C4C9F"/>
                </a:solidFill>
                <a:latin typeface="Poppins"/>
                <a:ea typeface="Poppins"/>
                <a:cs typeface="Poppins"/>
                <a:sym typeface="Poppins"/>
              </a:rPr>
              <a:t>3</a:t>
            </a:r>
            <a:endParaRPr baseline="-25000" sz="800">
              <a:solidFill>
                <a:srgbClr val="0C4C9F"/>
              </a:solidFill>
              <a:latin typeface="Poppins"/>
              <a:ea typeface="Poppins"/>
              <a:cs typeface="Poppins"/>
              <a:sym typeface="Poppins"/>
            </a:endParaRPr>
          </a:p>
        </p:txBody>
      </p:sp>
      <p:sp>
        <p:nvSpPr>
          <p:cNvPr id="798" name="Google Shape;798;p43"/>
          <p:cNvSpPr txBox="1"/>
          <p:nvPr/>
        </p:nvSpPr>
        <p:spPr>
          <a:xfrm>
            <a:off x="6468450" y="3729675"/>
            <a:ext cx="3153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a</a:t>
            </a:r>
            <a:r>
              <a:rPr baseline="-25000" lang="en" sz="800">
                <a:solidFill>
                  <a:srgbClr val="0C4C9F"/>
                </a:solidFill>
                <a:latin typeface="Poppins"/>
                <a:ea typeface="Poppins"/>
                <a:cs typeface="Poppins"/>
                <a:sym typeface="Poppins"/>
              </a:rPr>
              <a:t>4</a:t>
            </a:r>
            <a:endParaRPr baseline="-25000" sz="800">
              <a:solidFill>
                <a:srgbClr val="0C4C9F"/>
              </a:solidFill>
              <a:latin typeface="Poppins"/>
              <a:ea typeface="Poppins"/>
              <a:cs typeface="Poppins"/>
              <a:sym typeface="Poppins"/>
            </a:endParaRPr>
          </a:p>
        </p:txBody>
      </p:sp>
      <p:sp>
        <p:nvSpPr>
          <p:cNvPr id="799" name="Google Shape;799;p43"/>
          <p:cNvSpPr txBox="1"/>
          <p:nvPr/>
        </p:nvSpPr>
        <p:spPr>
          <a:xfrm>
            <a:off x="7223400" y="2895188"/>
            <a:ext cx="3153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a</a:t>
            </a:r>
            <a:r>
              <a:rPr baseline="-25000" lang="en" sz="800">
                <a:solidFill>
                  <a:srgbClr val="0C4C9F"/>
                </a:solidFill>
                <a:latin typeface="Poppins"/>
                <a:ea typeface="Poppins"/>
                <a:cs typeface="Poppins"/>
                <a:sym typeface="Poppins"/>
              </a:rPr>
              <a:t>0</a:t>
            </a:r>
            <a:endParaRPr baseline="-25000" sz="800">
              <a:solidFill>
                <a:srgbClr val="0C4C9F"/>
              </a:solidFill>
              <a:latin typeface="Poppins"/>
              <a:ea typeface="Poppins"/>
              <a:cs typeface="Poppins"/>
              <a:sym typeface="Poppins"/>
            </a:endParaRPr>
          </a:p>
        </p:txBody>
      </p:sp>
      <p:sp>
        <p:nvSpPr>
          <p:cNvPr id="800" name="Google Shape;800;p43"/>
          <p:cNvSpPr txBox="1"/>
          <p:nvPr/>
        </p:nvSpPr>
        <p:spPr>
          <a:xfrm>
            <a:off x="7212875" y="3098213"/>
            <a:ext cx="3153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a</a:t>
            </a:r>
            <a:r>
              <a:rPr baseline="-25000" lang="en" sz="800">
                <a:solidFill>
                  <a:srgbClr val="0C4C9F"/>
                </a:solidFill>
                <a:latin typeface="Poppins"/>
                <a:ea typeface="Poppins"/>
                <a:cs typeface="Poppins"/>
                <a:sym typeface="Poppins"/>
              </a:rPr>
              <a:t>1</a:t>
            </a:r>
            <a:endParaRPr baseline="-25000" sz="800">
              <a:solidFill>
                <a:srgbClr val="0C4C9F"/>
              </a:solidFill>
              <a:latin typeface="Poppins"/>
              <a:ea typeface="Poppins"/>
              <a:cs typeface="Poppins"/>
              <a:sym typeface="Poppins"/>
            </a:endParaRPr>
          </a:p>
        </p:txBody>
      </p:sp>
      <p:sp>
        <p:nvSpPr>
          <p:cNvPr id="801" name="Google Shape;801;p43"/>
          <p:cNvSpPr txBox="1"/>
          <p:nvPr/>
        </p:nvSpPr>
        <p:spPr>
          <a:xfrm>
            <a:off x="7212875" y="3309363"/>
            <a:ext cx="3153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a</a:t>
            </a:r>
            <a:r>
              <a:rPr baseline="-25000" lang="en" sz="800">
                <a:solidFill>
                  <a:srgbClr val="0C4C9F"/>
                </a:solidFill>
                <a:latin typeface="Poppins"/>
                <a:ea typeface="Poppins"/>
                <a:cs typeface="Poppins"/>
                <a:sym typeface="Poppins"/>
              </a:rPr>
              <a:t>2</a:t>
            </a:r>
            <a:endParaRPr baseline="-25000" sz="800">
              <a:solidFill>
                <a:srgbClr val="0C4C9F"/>
              </a:solidFill>
              <a:latin typeface="Poppins"/>
              <a:ea typeface="Poppins"/>
              <a:cs typeface="Poppins"/>
              <a:sym typeface="Poppins"/>
            </a:endParaRPr>
          </a:p>
        </p:txBody>
      </p:sp>
      <p:sp>
        <p:nvSpPr>
          <p:cNvPr id="802" name="Google Shape;802;p43"/>
          <p:cNvSpPr txBox="1"/>
          <p:nvPr/>
        </p:nvSpPr>
        <p:spPr>
          <a:xfrm>
            <a:off x="7212875" y="3518088"/>
            <a:ext cx="3153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a</a:t>
            </a:r>
            <a:r>
              <a:rPr baseline="-25000" lang="en" sz="800">
                <a:solidFill>
                  <a:srgbClr val="0C4C9F"/>
                </a:solidFill>
                <a:latin typeface="Poppins"/>
                <a:ea typeface="Poppins"/>
                <a:cs typeface="Poppins"/>
                <a:sym typeface="Poppins"/>
              </a:rPr>
              <a:t>3</a:t>
            </a:r>
            <a:endParaRPr baseline="-25000" sz="800">
              <a:solidFill>
                <a:srgbClr val="0C4C9F"/>
              </a:solidFill>
              <a:latin typeface="Poppins"/>
              <a:ea typeface="Poppins"/>
              <a:cs typeface="Poppins"/>
              <a:sym typeface="Poppins"/>
            </a:endParaRPr>
          </a:p>
        </p:txBody>
      </p:sp>
      <p:sp>
        <p:nvSpPr>
          <p:cNvPr id="803" name="Google Shape;803;p43"/>
          <p:cNvSpPr txBox="1"/>
          <p:nvPr/>
        </p:nvSpPr>
        <p:spPr>
          <a:xfrm>
            <a:off x="7212875" y="3729675"/>
            <a:ext cx="3153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a</a:t>
            </a:r>
            <a:r>
              <a:rPr baseline="-25000" lang="en" sz="800">
                <a:solidFill>
                  <a:srgbClr val="0C4C9F"/>
                </a:solidFill>
                <a:latin typeface="Poppins"/>
                <a:ea typeface="Poppins"/>
                <a:cs typeface="Poppins"/>
                <a:sym typeface="Poppins"/>
              </a:rPr>
              <a:t>4</a:t>
            </a:r>
            <a:endParaRPr baseline="-25000" sz="800">
              <a:solidFill>
                <a:srgbClr val="0C4C9F"/>
              </a:solidFill>
              <a:latin typeface="Poppins"/>
              <a:ea typeface="Poppins"/>
              <a:cs typeface="Poppins"/>
              <a:sym typeface="Poppins"/>
            </a:endParaRPr>
          </a:p>
        </p:txBody>
      </p:sp>
      <p:sp>
        <p:nvSpPr>
          <p:cNvPr id="804" name="Google Shape;804;p43"/>
          <p:cNvSpPr txBox="1"/>
          <p:nvPr/>
        </p:nvSpPr>
        <p:spPr>
          <a:xfrm>
            <a:off x="2868975" y="4089663"/>
            <a:ext cx="1550100" cy="2586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800"/>
              </a:spcBef>
              <a:spcAft>
                <a:spcPts val="800"/>
              </a:spcAft>
              <a:buNone/>
            </a:pPr>
            <a:r>
              <a:rPr lang="en" sz="800">
                <a:solidFill>
                  <a:srgbClr val="0C4C9F"/>
                </a:solidFill>
                <a:latin typeface="Poppins"/>
                <a:ea typeface="Poppins"/>
                <a:cs typeface="Poppins"/>
                <a:sym typeface="Poppins"/>
              </a:rPr>
              <a:t>Invalid Action Masking</a:t>
            </a:r>
            <a:endParaRPr sz="800">
              <a:solidFill>
                <a:srgbClr val="0C4C9F"/>
              </a:solidFill>
              <a:latin typeface="Poppins"/>
              <a:ea typeface="Poppins"/>
              <a:cs typeface="Poppins"/>
              <a:sym typeface="Poppins"/>
            </a:endParaRPr>
          </a:p>
        </p:txBody>
      </p:sp>
      <p:sp>
        <p:nvSpPr>
          <p:cNvPr id="805" name="Google Shape;805;p43"/>
          <p:cNvSpPr txBox="1"/>
          <p:nvPr/>
        </p:nvSpPr>
        <p:spPr>
          <a:xfrm>
            <a:off x="2587950" y="147338"/>
            <a:ext cx="460500" cy="6465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9D9337"/>
                </a:solidFill>
                <a:latin typeface="Poppins"/>
                <a:ea typeface="Poppins"/>
                <a:cs typeface="Poppins"/>
                <a:sym typeface="Poppins"/>
              </a:rPr>
              <a:t>1.</a:t>
            </a:r>
            <a:endParaRPr b="1" sz="3000">
              <a:solidFill>
                <a:srgbClr val="9D9337"/>
              </a:solidFill>
            </a:endParaRPr>
          </a:p>
        </p:txBody>
      </p:sp>
      <p:sp>
        <p:nvSpPr>
          <p:cNvPr id="806" name="Google Shape;806;p43"/>
          <p:cNvSpPr txBox="1"/>
          <p:nvPr/>
        </p:nvSpPr>
        <p:spPr>
          <a:xfrm>
            <a:off x="438500" y="964825"/>
            <a:ext cx="15501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a:solidFill>
                  <a:srgbClr val="0C4C9F"/>
                </a:solidFill>
                <a:latin typeface="Poppins"/>
                <a:ea typeface="Poppins"/>
                <a:cs typeface="Poppins"/>
                <a:sym typeface="Poppins"/>
              </a:rPr>
              <a:t>Environment </a:t>
            </a:r>
            <a:r>
              <a:rPr lang="en">
                <a:solidFill>
                  <a:srgbClr val="0C4C9F"/>
                </a:solidFill>
                <a:latin typeface="Poppins"/>
                <a:ea typeface="Poppins"/>
                <a:cs typeface="Poppins"/>
                <a:sym typeface="Poppins"/>
              </a:rPr>
              <a:t>e</a:t>
            </a:r>
            <a:r>
              <a:rPr lang="en">
                <a:solidFill>
                  <a:srgbClr val="0C4C9F"/>
                </a:solidFill>
                <a:latin typeface="Poppins"/>
                <a:ea typeface="Poppins"/>
                <a:cs typeface="Poppins"/>
                <a:sym typeface="Poppins"/>
              </a:rPr>
              <a:t>asily</a:t>
            </a:r>
            <a:r>
              <a:rPr lang="en">
                <a:solidFill>
                  <a:srgbClr val="0C4C9F"/>
                </a:solidFill>
                <a:latin typeface="Poppins"/>
                <a:ea typeface="Poppins"/>
                <a:cs typeface="Poppins"/>
                <a:sym typeface="Poppins"/>
              </a:rPr>
              <a:t> </a:t>
            </a:r>
            <a:r>
              <a:rPr b="1" lang="en">
                <a:solidFill>
                  <a:srgbClr val="0C4C9F"/>
                </a:solidFill>
                <a:latin typeface="Poppins"/>
                <a:ea typeface="Poppins"/>
                <a:cs typeface="Poppins"/>
                <a:sym typeface="Poppins"/>
              </a:rPr>
              <a:t>p</a:t>
            </a:r>
            <a:r>
              <a:rPr b="1" lang="en">
                <a:solidFill>
                  <a:srgbClr val="0C4C9F"/>
                </a:solidFill>
                <a:latin typeface="Poppins"/>
                <a:ea typeface="Poppins"/>
                <a:cs typeface="Poppins"/>
                <a:sym typeface="Poppins"/>
              </a:rPr>
              <a:t>arallelizable</a:t>
            </a:r>
            <a:endParaRPr>
              <a:solidFill>
                <a:srgbClr val="0C4C9F"/>
              </a:solidFill>
              <a:latin typeface="Poppins"/>
              <a:ea typeface="Poppins"/>
              <a:cs typeface="Poppins"/>
              <a:sym typeface="Poppins"/>
            </a:endParaRPr>
          </a:p>
        </p:txBody>
      </p:sp>
      <p:sp>
        <p:nvSpPr>
          <p:cNvPr id="807" name="Google Shape;807;p43"/>
          <p:cNvSpPr txBox="1"/>
          <p:nvPr/>
        </p:nvSpPr>
        <p:spPr>
          <a:xfrm>
            <a:off x="2245638" y="960175"/>
            <a:ext cx="18330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a:solidFill>
                  <a:srgbClr val="0C4C9F"/>
                </a:solidFill>
                <a:latin typeface="Poppins"/>
                <a:ea typeface="Poppins"/>
                <a:cs typeface="Poppins"/>
                <a:sym typeface="Poppins"/>
              </a:rPr>
              <a:t>Agent trajectories</a:t>
            </a:r>
            <a:r>
              <a:rPr b="1" lang="en">
                <a:solidFill>
                  <a:srgbClr val="0C4C9F"/>
                </a:solidFill>
                <a:latin typeface="Poppins"/>
                <a:ea typeface="Poppins"/>
                <a:cs typeface="Poppins"/>
                <a:sym typeface="Poppins"/>
              </a:rPr>
              <a:t> </a:t>
            </a:r>
            <a:r>
              <a:rPr lang="en">
                <a:solidFill>
                  <a:srgbClr val="0C4C9F"/>
                </a:solidFill>
                <a:latin typeface="Poppins"/>
                <a:ea typeface="Poppins"/>
                <a:cs typeface="Poppins"/>
                <a:sym typeface="Poppins"/>
              </a:rPr>
              <a:t>easily</a:t>
            </a:r>
            <a:r>
              <a:rPr b="1" lang="en">
                <a:solidFill>
                  <a:srgbClr val="0C4C9F"/>
                </a:solidFill>
                <a:latin typeface="Poppins"/>
                <a:ea typeface="Poppins"/>
                <a:cs typeface="Poppins"/>
                <a:sym typeface="Poppins"/>
              </a:rPr>
              <a:t> parallelizable</a:t>
            </a:r>
            <a:endParaRPr>
              <a:solidFill>
                <a:srgbClr val="0C4C9F"/>
              </a:solidFill>
              <a:latin typeface="Poppins"/>
              <a:ea typeface="Poppins"/>
              <a:cs typeface="Poppins"/>
              <a:sym typeface="Poppins"/>
            </a:endParaRPr>
          </a:p>
        </p:txBody>
      </p:sp>
      <p:sp>
        <p:nvSpPr>
          <p:cNvPr id="808" name="Google Shape;808;p43"/>
          <p:cNvSpPr txBox="1"/>
          <p:nvPr/>
        </p:nvSpPr>
        <p:spPr>
          <a:xfrm>
            <a:off x="4335675" y="964813"/>
            <a:ext cx="18705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a:solidFill>
                  <a:srgbClr val="0C4C9F"/>
                </a:solidFill>
                <a:latin typeface="Poppins"/>
                <a:ea typeface="Poppins"/>
                <a:cs typeface="Poppins"/>
                <a:sym typeface="Poppins"/>
              </a:rPr>
              <a:t>Best performant </a:t>
            </a:r>
            <a:r>
              <a:rPr lang="en">
                <a:solidFill>
                  <a:srgbClr val="0C4C9F"/>
                </a:solidFill>
                <a:latin typeface="Poppins"/>
                <a:ea typeface="Poppins"/>
                <a:cs typeface="Poppins"/>
                <a:sym typeface="Poppins"/>
              </a:rPr>
              <a:t>in our benchmark study.</a:t>
            </a:r>
            <a:endParaRPr>
              <a:solidFill>
                <a:srgbClr val="0C4C9F"/>
              </a:solidFill>
              <a:latin typeface="Poppins"/>
              <a:ea typeface="Poppins"/>
              <a:cs typeface="Poppins"/>
              <a:sym typeface="Poppins"/>
            </a:endParaRPr>
          </a:p>
        </p:txBody>
      </p:sp>
      <p:sp>
        <p:nvSpPr>
          <p:cNvPr id="809" name="Google Shape;809;p43"/>
          <p:cNvSpPr txBox="1"/>
          <p:nvPr/>
        </p:nvSpPr>
        <p:spPr>
          <a:xfrm>
            <a:off x="6735950" y="964825"/>
            <a:ext cx="18705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u="sng">
                <a:solidFill>
                  <a:srgbClr val="0C4C9F"/>
                </a:solidFill>
                <a:latin typeface="Poppins"/>
                <a:ea typeface="Poppins"/>
                <a:cs typeface="Poppins"/>
                <a:sym typeface="Poppins"/>
              </a:rPr>
              <a:t>Perfect Candidate</a:t>
            </a:r>
            <a:r>
              <a:rPr b="1" lang="en">
                <a:solidFill>
                  <a:srgbClr val="0C4C9F"/>
                </a:solidFill>
                <a:latin typeface="Poppins"/>
                <a:ea typeface="Poppins"/>
                <a:cs typeface="Poppins"/>
                <a:sym typeface="Poppins"/>
              </a:rPr>
              <a:t> </a:t>
            </a:r>
            <a:r>
              <a:rPr lang="en">
                <a:solidFill>
                  <a:srgbClr val="0C4C9F"/>
                </a:solidFill>
                <a:latin typeface="Poppins"/>
                <a:ea typeface="Poppins"/>
                <a:cs typeface="Poppins"/>
                <a:sym typeface="Poppins"/>
              </a:rPr>
              <a:t>for Multi-Agent RL Tasks</a:t>
            </a:r>
            <a:endParaRPr>
              <a:solidFill>
                <a:srgbClr val="0C4C9F"/>
              </a:solidFill>
              <a:latin typeface="Poppins"/>
              <a:ea typeface="Poppins"/>
              <a:cs typeface="Poppins"/>
              <a:sym typeface="Poppins"/>
            </a:endParaRPr>
          </a:p>
        </p:txBody>
      </p:sp>
      <p:sp>
        <p:nvSpPr>
          <p:cNvPr id="810" name="Google Shape;810;p43"/>
          <p:cNvSpPr/>
          <p:nvPr/>
        </p:nvSpPr>
        <p:spPr>
          <a:xfrm>
            <a:off x="4055975" y="1253138"/>
            <a:ext cx="315300" cy="319200"/>
          </a:xfrm>
          <a:prstGeom prst="plus">
            <a:avLst>
              <a:gd fmla="val 43497" name="adj"/>
            </a:avLst>
          </a:prstGeom>
          <a:solidFill>
            <a:srgbClr val="0C4C9F"/>
          </a:solidFill>
          <a:ln cap="flat" cmpd="sng" w="9525">
            <a:solidFill>
              <a:srgbClr val="0C4C9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p43"/>
          <p:cNvSpPr/>
          <p:nvPr/>
        </p:nvSpPr>
        <p:spPr>
          <a:xfrm>
            <a:off x="1930350" y="1253138"/>
            <a:ext cx="315300" cy="319200"/>
          </a:xfrm>
          <a:prstGeom prst="plus">
            <a:avLst>
              <a:gd fmla="val 43497" name="adj"/>
            </a:avLst>
          </a:prstGeom>
          <a:solidFill>
            <a:srgbClr val="0C4C9F"/>
          </a:solidFill>
          <a:ln cap="flat" cmpd="sng" w="9525">
            <a:solidFill>
              <a:srgbClr val="0C4C9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p43"/>
          <p:cNvSpPr/>
          <p:nvPr/>
        </p:nvSpPr>
        <p:spPr>
          <a:xfrm>
            <a:off x="6240813" y="1235754"/>
            <a:ext cx="460500" cy="354000"/>
          </a:xfrm>
          <a:prstGeom prst="mathEqual">
            <a:avLst>
              <a:gd fmla="val 14233" name="adj1"/>
              <a:gd fmla="val 11760" name="adj2"/>
            </a:avLst>
          </a:prstGeom>
          <a:solidFill>
            <a:srgbClr val="0C4C9F"/>
          </a:solidFill>
          <a:ln cap="flat" cmpd="sng" w="9525">
            <a:solidFill>
              <a:srgbClr val="0C4C9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13" name="Google Shape;813;p43"/>
          <p:cNvCxnSpPr/>
          <p:nvPr/>
        </p:nvCxnSpPr>
        <p:spPr>
          <a:xfrm>
            <a:off x="330275" y="1902538"/>
            <a:ext cx="8483400" cy="8100"/>
          </a:xfrm>
          <a:prstGeom prst="straightConnector1">
            <a:avLst/>
          </a:prstGeom>
          <a:noFill/>
          <a:ln cap="flat" cmpd="sng" w="19050">
            <a:solidFill>
              <a:srgbClr val="A7A496"/>
            </a:solidFill>
            <a:prstDash val="dash"/>
            <a:round/>
            <a:headEnd len="med" w="med" type="none"/>
            <a:tailEnd len="med" w="med" type="none"/>
          </a:ln>
        </p:spPr>
      </p:cxnSp>
      <p:sp>
        <p:nvSpPr>
          <p:cNvPr id="814" name="Google Shape;814;p43"/>
          <p:cNvSpPr txBox="1"/>
          <p:nvPr/>
        </p:nvSpPr>
        <p:spPr>
          <a:xfrm>
            <a:off x="2977525" y="1941538"/>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a:solidFill>
                  <a:srgbClr val="0C4C9F"/>
                </a:solidFill>
                <a:latin typeface="Poppins"/>
                <a:ea typeface="Poppins"/>
                <a:cs typeface="Poppins"/>
                <a:sym typeface="Poppins"/>
              </a:rPr>
              <a:t>The </a:t>
            </a:r>
            <a:r>
              <a:rPr b="1" lang="en">
                <a:solidFill>
                  <a:srgbClr val="0C4C9F"/>
                </a:solidFill>
                <a:latin typeface="Poppins"/>
                <a:ea typeface="Poppins"/>
                <a:cs typeface="Poppins"/>
                <a:sym typeface="Poppins"/>
              </a:rPr>
              <a:t>M</a:t>
            </a:r>
            <a:r>
              <a:rPr lang="en">
                <a:solidFill>
                  <a:srgbClr val="0C4C9F"/>
                </a:solidFill>
                <a:latin typeface="Poppins"/>
                <a:ea typeface="Poppins"/>
                <a:cs typeface="Poppins"/>
                <a:sym typeface="Poppins"/>
              </a:rPr>
              <a:t> in M-PPO</a:t>
            </a:r>
            <a:endParaRPr/>
          </a:p>
        </p:txBody>
      </p:sp>
      <p:sp>
        <p:nvSpPr>
          <p:cNvPr id="815" name="Google Shape;815;p43"/>
          <p:cNvSpPr txBox="1"/>
          <p:nvPr/>
        </p:nvSpPr>
        <p:spPr>
          <a:xfrm>
            <a:off x="5882300" y="4053250"/>
            <a:ext cx="1833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CA5F38"/>
                </a:solidFill>
                <a:latin typeface="Poppins"/>
                <a:ea typeface="Poppins"/>
                <a:cs typeface="Poppins"/>
                <a:sym typeface="Poppins"/>
              </a:rPr>
              <a:t>Reduced action space!</a:t>
            </a:r>
            <a:endParaRPr b="1" sz="1100">
              <a:solidFill>
                <a:srgbClr val="CA5F38"/>
              </a:solidFill>
            </a:endParaRPr>
          </a:p>
        </p:txBody>
      </p:sp>
      <p:cxnSp>
        <p:nvCxnSpPr>
          <p:cNvPr id="816" name="Google Shape;816;p43"/>
          <p:cNvCxnSpPr/>
          <p:nvPr/>
        </p:nvCxnSpPr>
        <p:spPr>
          <a:xfrm flipH="1" rot="-5400000">
            <a:off x="6321650" y="4017100"/>
            <a:ext cx="212400" cy="90900"/>
          </a:xfrm>
          <a:prstGeom prst="curvedConnector3">
            <a:avLst>
              <a:gd fmla="val 50000" name="adj1"/>
            </a:avLst>
          </a:prstGeom>
          <a:noFill/>
          <a:ln cap="flat" cmpd="sng" w="9525">
            <a:solidFill>
              <a:srgbClr val="CA5F38"/>
            </a:solidFill>
            <a:prstDash val="solid"/>
            <a:round/>
            <a:headEnd len="med" w="med" type="none"/>
            <a:tailEnd len="med" w="med" type="triangle"/>
          </a:ln>
        </p:spPr>
      </p:cxnSp>
      <p:cxnSp>
        <p:nvCxnSpPr>
          <p:cNvPr id="817" name="Google Shape;817;p43"/>
          <p:cNvCxnSpPr/>
          <p:nvPr/>
        </p:nvCxnSpPr>
        <p:spPr>
          <a:xfrm rot="5400000">
            <a:off x="6997850" y="4018600"/>
            <a:ext cx="197100" cy="88200"/>
          </a:xfrm>
          <a:prstGeom prst="curvedConnector3">
            <a:avLst>
              <a:gd fmla="val 50000" name="adj1"/>
            </a:avLst>
          </a:prstGeom>
          <a:noFill/>
          <a:ln cap="flat" cmpd="sng" w="9525">
            <a:solidFill>
              <a:srgbClr val="CA5F38"/>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137" name="Shape 137"/>
        <p:cNvGrpSpPr/>
        <p:nvPr/>
      </p:nvGrpSpPr>
      <p:grpSpPr>
        <a:xfrm>
          <a:off x="0" y="0"/>
          <a:ext cx="0" cy="0"/>
          <a:chOff x="0" y="0"/>
          <a:chExt cx="0" cy="0"/>
        </a:xfrm>
      </p:grpSpPr>
      <p:sp>
        <p:nvSpPr>
          <p:cNvPr id="138" name="Google Shape;138;p16"/>
          <p:cNvSpPr txBox="1"/>
          <p:nvPr/>
        </p:nvSpPr>
        <p:spPr>
          <a:xfrm>
            <a:off x="1721375" y="174350"/>
            <a:ext cx="5701200" cy="117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True</a:t>
            </a:r>
            <a:r>
              <a:rPr lang="en" sz="3000">
                <a:solidFill>
                  <a:srgbClr val="0C4C9F"/>
                </a:solidFill>
                <a:latin typeface="Poppins"/>
                <a:ea typeface="Poppins"/>
                <a:cs typeface="Poppins"/>
                <a:sym typeface="Poppins"/>
              </a:rPr>
              <a:t> M</a:t>
            </a:r>
            <a:r>
              <a:rPr lang="en" sz="3000">
                <a:solidFill>
                  <a:srgbClr val="0C4C9F"/>
                </a:solidFill>
                <a:latin typeface="Poppins"/>
                <a:ea typeface="Poppins"/>
                <a:cs typeface="Poppins"/>
                <a:sym typeface="Poppins"/>
              </a:rPr>
              <a:t>ulti-Agent Solutions</a:t>
            </a:r>
            <a:br>
              <a:rPr lang="en" sz="3000">
                <a:solidFill>
                  <a:srgbClr val="0C4C9F"/>
                </a:solidFill>
                <a:latin typeface="Poppins"/>
                <a:ea typeface="Poppins"/>
                <a:cs typeface="Poppins"/>
                <a:sym typeface="Poppins"/>
              </a:rPr>
            </a:br>
            <a:r>
              <a:rPr lang="en" sz="3000">
                <a:solidFill>
                  <a:srgbClr val="0C4C9F"/>
                </a:solidFill>
                <a:latin typeface="Poppins"/>
                <a:ea typeface="Poppins"/>
                <a:cs typeface="Poppins"/>
                <a:sym typeface="Poppins"/>
              </a:rPr>
              <a:t>are </a:t>
            </a:r>
            <a:r>
              <a:rPr b="1" lang="en" sz="3000">
                <a:solidFill>
                  <a:srgbClr val="0C4C9F"/>
                </a:solidFill>
                <a:latin typeface="Poppins"/>
                <a:ea typeface="Poppins"/>
                <a:cs typeface="Poppins"/>
                <a:sym typeface="Poppins"/>
              </a:rPr>
              <a:t>Hard to Scale</a:t>
            </a:r>
            <a:endParaRPr sz="1300">
              <a:solidFill>
                <a:srgbClr val="22BECF"/>
              </a:solidFill>
              <a:latin typeface="Poppins"/>
              <a:ea typeface="Poppins"/>
              <a:cs typeface="Poppins"/>
              <a:sym typeface="Poppins"/>
            </a:endParaRPr>
          </a:p>
        </p:txBody>
      </p:sp>
      <p:sp>
        <p:nvSpPr>
          <p:cNvPr id="139" name="Google Shape;139;p16"/>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Introduction - Problems</a:t>
            </a:r>
            <a:endParaRPr sz="1100">
              <a:solidFill>
                <a:srgbClr val="0C4C9F"/>
              </a:solidFill>
              <a:latin typeface="Poppins"/>
              <a:ea typeface="Poppins"/>
              <a:cs typeface="Poppins"/>
              <a:sym typeface="Poppins"/>
            </a:endParaRPr>
          </a:p>
        </p:txBody>
      </p:sp>
      <p:sp>
        <p:nvSpPr>
          <p:cNvPr id="140" name="Google Shape;140;p16"/>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03/</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141" name="Google Shape;141;p16"/>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142" name="Google Shape;142;p16"/>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143" name="Google Shape;143;p16"/>
          <p:cNvCxnSpPr/>
          <p:nvPr/>
        </p:nvCxnSpPr>
        <p:spPr>
          <a:xfrm>
            <a:off x="330275" y="1423350"/>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144" name="Google Shape;144;p16"/>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145" name="Google Shape;145;p16"/>
          <p:cNvSpPr txBox="1"/>
          <p:nvPr>
            <p:ph idx="4294967295" type="body"/>
          </p:nvPr>
        </p:nvSpPr>
        <p:spPr>
          <a:xfrm>
            <a:off x="438650" y="1594200"/>
            <a:ext cx="3923400" cy="271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0C4C9F"/>
                </a:solidFill>
                <a:latin typeface="Poppins"/>
                <a:ea typeface="Poppins"/>
                <a:cs typeface="Poppins"/>
                <a:sym typeface="Poppins"/>
              </a:rPr>
              <a:t>  Lux Env </a:t>
            </a:r>
            <a:r>
              <a:rPr b="1" lang="en" sz="2100">
                <a:solidFill>
                  <a:srgbClr val="0C4C9F"/>
                </a:solidFill>
                <a:latin typeface="Poppins"/>
                <a:ea typeface="Poppins"/>
                <a:cs typeface="Poppins"/>
                <a:sym typeface="Poppins"/>
              </a:rPr>
              <a:t>Complexity</a:t>
            </a:r>
            <a:endParaRPr b="1" sz="2100">
              <a:solidFill>
                <a:srgbClr val="0C4C9F"/>
              </a:solidFill>
              <a:latin typeface="Poppins"/>
              <a:ea typeface="Poppins"/>
              <a:cs typeface="Poppins"/>
              <a:sym typeface="Poppins"/>
            </a:endParaRPr>
          </a:p>
          <a:p>
            <a:pPr indent="-330200" lvl="0" marL="457200" rtl="0" algn="l">
              <a:lnSpc>
                <a:spcPct val="150000"/>
              </a:lnSpc>
              <a:spcBef>
                <a:spcPts val="1200"/>
              </a:spcBef>
              <a:spcAft>
                <a:spcPts val="0"/>
              </a:spcAft>
              <a:buClr>
                <a:srgbClr val="0C4C9F"/>
              </a:buClr>
              <a:buSzPts val="1600"/>
              <a:buFont typeface="Poppins"/>
              <a:buChar char="●"/>
            </a:pPr>
            <a:r>
              <a:rPr lang="en" sz="1600">
                <a:solidFill>
                  <a:srgbClr val="0C4C9F"/>
                </a:solidFill>
                <a:latin typeface="Poppins"/>
                <a:ea typeface="Poppins"/>
                <a:cs typeface="Poppins"/>
                <a:sym typeface="Poppins"/>
              </a:rPr>
              <a:t>Multiple </a:t>
            </a:r>
            <a:r>
              <a:rPr b="1" lang="en" sz="1600">
                <a:solidFill>
                  <a:srgbClr val="0C4C9F"/>
                </a:solidFill>
                <a:latin typeface="Poppins"/>
                <a:ea typeface="Poppins"/>
                <a:cs typeface="Poppins"/>
                <a:sym typeface="Poppins"/>
              </a:rPr>
              <a:t>teams</a:t>
            </a:r>
            <a:endParaRPr b="1" sz="1600">
              <a:solidFill>
                <a:srgbClr val="0C4C9F"/>
              </a:solidFill>
              <a:latin typeface="Poppins"/>
              <a:ea typeface="Poppins"/>
              <a:cs typeface="Poppins"/>
              <a:sym typeface="Poppins"/>
            </a:endParaRPr>
          </a:p>
          <a:p>
            <a:pPr indent="-330200" lvl="0" marL="457200" rtl="0" algn="l">
              <a:lnSpc>
                <a:spcPct val="150000"/>
              </a:lnSpc>
              <a:spcBef>
                <a:spcPts val="0"/>
              </a:spcBef>
              <a:spcAft>
                <a:spcPts val="0"/>
              </a:spcAft>
              <a:buClr>
                <a:srgbClr val="0C4C9F"/>
              </a:buClr>
              <a:buSzPts val="1600"/>
              <a:buFont typeface="Poppins"/>
              <a:buChar char="●"/>
            </a:pPr>
            <a:r>
              <a:rPr lang="en" sz="1600">
                <a:solidFill>
                  <a:srgbClr val="0C4C9F"/>
                </a:solidFill>
                <a:latin typeface="Poppins"/>
                <a:ea typeface="Poppins"/>
                <a:cs typeface="Poppins"/>
                <a:sym typeface="Poppins"/>
              </a:rPr>
              <a:t>Multiple entity </a:t>
            </a:r>
            <a:r>
              <a:rPr b="1" lang="en" sz="1600">
                <a:solidFill>
                  <a:srgbClr val="0C4C9F"/>
                </a:solidFill>
                <a:latin typeface="Poppins"/>
                <a:ea typeface="Poppins"/>
                <a:cs typeface="Poppins"/>
                <a:sym typeface="Poppins"/>
              </a:rPr>
              <a:t>types</a:t>
            </a:r>
            <a:endParaRPr b="1" sz="1600">
              <a:solidFill>
                <a:srgbClr val="0C4C9F"/>
              </a:solidFill>
              <a:latin typeface="Poppins"/>
              <a:ea typeface="Poppins"/>
              <a:cs typeface="Poppins"/>
              <a:sym typeface="Poppins"/>
            </a:endParaRPr>
          </a:p>
          <a:p>
            <a:pPr indent="-330200" lvl="0" marL="457200" rtl="0" algn="l">
              <a:lnSpc>
                <a:spcPct val="150000"/>
              </a:lnSpc>
              <a:spcBef>
                <a:spcPts val="0"/>
              </a:spcBef>
              <a:spcAft>
                <a:spcPts val="0"/>
              </a:spcAft>
              <a:buClr>
                <a:srgbClr val="0C4C9F"/>
              </a:buClr>
              <a:buSzPts val="1600"/>
              <a:buFont typeface="Poppins"/>
              <a:buChar char="●"/>
            </a:pPr>
            <a:r>
              <a:rPr lang="en" sz="1600">
                <a:solidFill>
                  <a:srgbClr val="0C4C9F"/>
                </a:solidFill>
                <a:latin typeface="Poppins"/>
                <a:ea typeface="Poppins"/>
                <a:cs typeface="Poppins"/>
                <a:sym typeface="Poppins"/>
              </a:rPr>
              <a:t>Massive entity </a:t>
            </a:r>
            <a:r>
              <a:rPr b="1" lang="en" sz="1600">
                <a:solidFill>
                  <a:srgbClr val="0C4C9F"/>
                </a:solidFill>
                <a:latin typeface="Poppins"/>
                <a:ea typeface="Poppins"/>
                <a:cs typeface="Poppins"/>
                <a:sym typeface="Poppins"/>
              </a:rPr>
              <a:t>numbers</a:t>
            </a:r>
            <a:endParaRPr b="1" sz="1600">
              <a:solidFill>
                <a:srgbClr val="0C4C9F"/>
              </a:solidFill>
              <a:latin typeface="Poppins"/>
              <a:ea typeface="Poppins"/>
              <a:cs typeface="Poppins"/>
              <a:sym typeface="Poppins"/>
            </a:endParaRPr>
          </a:p>
          <a:p>
            <a:pPr indent="-330200" lvl="0" marL="457200" rtl="0" algn="l">
              <a:lnSpc>
                <a:spcPct val="150000"/>
              </a:lnSpc>
              <a:spcBef>
                <a:spcPts val="0"/>
              </a:spcBef>
              <a:spcAft>
                <a:spcPts val="0"/>
              </a:spcAft>
              <a:buClr>
                <a:srgbClr val="0C4C9F"/>
              </a:buClr>
              <a:buSzPts val="1600"/>
              <a:buFont typeface="Poppins"/>
              <a:buChar char="●"/>
            </a:pPr>
            <a:r>
              <a:rPr lang="en" sz="1600" u="sng">
                <a:solidFill>
                  <a:srgbClr val="0C4C9F"/>
                </a:solidFill>
                <a:latin typeface="Poppins"/>
                <a:ea typeface="Poppins"/>
                <a:cs typeface="Poppins"/>
                <a:sym typeface="Poppins"/>
              </a:rPr>
              <a:t>Rapidly </a:t>
            </a:r>
            <a:r>
              <a:rPr b="1" lang="en" sz="1600" u="sng">
                <a:solidFill>
                  <a:srgbClr val="0C4C9F"/>
                </a:solidFill>
                <a:latin typeface="Poppins"/>
                <a:ea typeface="Poppins"/>
                <a:cs typeface="Poppins"/>
                <a:sym typeface="Poppins"/>
              </a:rPr>
              <a:t>changing </a:t>
            </a:r>
            <a:r>
              <a:rPr lang="en" sz="1600" u="sng">
                <a:solidFill>
                  <a:srgbClr val="0C4C9F"/>
                </a:solidFill>
                <a:latin typeface="Poppins"/>
                <a:ea typeface="Poppins"/>
                <a:cs typeface="Poppins"/>
                <a:sym typeface="Poppins"/>
              </a:rPr>
              <a:t>controllable entity </a:t>
            </a:r>
            <a:r>
              <a:rPr lang="en" sz="1600" u="sng">
                <a:solidFill>
                  <a:srgbClr val="0C4C9F"/>
                </a:solidFill>
                <a:latin typeface="Poppins"/>
                <a:ea typeface="Poppins"/>
                <a:cs typeface="Poppins"/>
                <a:sym typeface="Poppins"/>
              </a:rPr>
              <a:t>numbers</a:t>
            </a:r>
            <a:endParaRPr sz="1600" u="sng">
              <a:solidFill>
                <a:srgbClr val="0C4C9F"/>
              </a:solidFill>
            </a:endParaRPr>
          </a:p>
          <a:p>
            <a:pPr indent="0" lvl="0" marL="0" rtl="0" algn="l">
              <a:spcBef>
                <a:spcPts val="1200"/>
              </a:spcBef>
              <a:spcAft>
                <a:spcPts val="1200"/>
              </a:spcAft>
              <a:buNone/>
            </a:pPr>
            <a:r>
              <a:t/>
            </a:r>
            <a:endParaRPr sz="1900">
              <a:solidFill>
                <a:srgbClr val="0C4C9F"/>
              </a:solidFill>
            </a:endParaRPr>
          </a:p>
        </p:txBody>
      </p:sp>
      <p:sp>
        <p:nvSpPr>
          <p:cNvPr id="146" name="Google Shape;146;p16"/>
          <p:cNvSpPr txBox="1"/>
          <p:nvPr>
            <p:ph idx="4294967295" type="body"/>
          </p:nvPr>
        </p:nvSpPr>
        <p:spPr>
          <a:xfrm>
            <a:off x="4648200" y="1506375"/>
            <a:ext cx="4244100" cy="1427400"/>
          </a:xfrm>
          <a:prstGeom prst="rect">
            <a:avLst/>
          </a:prstGeom>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None/>
            </a:pPr>
            <a:r>
              <a:rPr b="1" lang="en" sz="2100">
                <a:solidFill>
                  <a:srgbClr val="0C4C9F"/>
                </a:solidFill>
                <a:latin typeface="Poppins"/>
                <a:ea typeface="Poppins"/>
                <a:cs typeface="Poppins"/>
                <a:sym typeface="Poppins"/>
              </a:rPr>
              <a:t>Resource</a:t>
            </a:r>
            <a:r>
              <a:rPr lang="en" sz="2100">
                <a:solidFill>
                  <a:srgbClr val="0C4C9F"/>
                </a:solidFill>
                <a:latin typeface="Poppins"/>
                <a:ea typeface="Poppins"/>
                <a:cs typeface="Poppins"/>
                <a:sym typeface="Poppins"/>
              </a:rPr>
              <a:t> Requirements</a:t>
            </a:r>
            <a:endParaRPr sz="2100">
              <a:solidFill>
                <a:srgbClr val="0C4C9F"/>
              </a:solidFill>
              <a:latin typeface="Poppins"/>
              <a:ea typeface="Poppins"/>
              <a:cs typeface="Poppins"/>
              <a:sym typeface="Poppins"/>
            </a:endParaRPr>
          </a:p>
          <a:p>
            <a:pPr indent="0" lvl="0" marL="0" marR="0" rtl="0" algn="ctr">
              <a:lnSpc>
                <a:spcPct val="115000"/>
              </a:lnSpc>
              <a:spcBef>
                <a:spcPts val="1200"/>
              </a:spcBef>
              <a:spcAft>
                <a:spcPts val="1200"/>
              </a:spcAft>
              <a:buNone/>
            </a:pPr>
            <a:r>
              <a:rPr lang="en" sz="1900">
                <a:solidFill>
                  <a:srgbClr val="0C4C9F"/>
                </a:solidFill>
                <a:latin typeface="Poppins"/>
                <a:ea typeface="Poppins"/>
                <a:cs typeface="Poppins"/>
                <a:sym typeface="Poppins"/>
              </a:rPr>
              <a:t>Best </a:t>
            </a:r>
            <a:r>
              <a:rPr b="1" lang="en" sz="1900">
                <a:solidFill>
                  <a:srgbClr val="0C4C9F"/>
                </a:solidFill>
                <a:latin typeface="Poppins"/>
                <a:ea typeface="Poppins"/>
                <a:cs typeface="Poppins"/>
                <a:sym typeface="Poppins"/>
              </a:rPr>
              <a:t>RL</a:t>
            </a:r>
            <a:r>
              <a:rPr lang="en" sz="1900">
                <a:solidFill>
                  <a:srgbClr val="0C4C9F"/>
                </a:solidFill>
                <a:latin typeface="Poppins"/>
                <a:ea typeface="Poppins"/>
                <a:cs typeface="Poppins"/>
                <a:sym typeface="Poppins"/>
              </a:rPr>
              <a:t> submission</a:t>
            </a:r>
            <a:br>
              <a:rPr lang="en" sz="1900">
                <a:solidFill>
                  <a:srgbClr val="0C4C9F"/>
                </a:solidFill>
                <a:latin typeface="Poppins"/>
                <a:ea typeface="Poppins"/>
                <a:cs typeface="Poppins"/>
                <a:sym typeface="Poppins"/>
              </a:rPr>
            </a:br>
            <a:r>
              <a:rPr b="1" lang="en" sz="1900">
                <a:solidFill>
                  <a:srgbClr val="0C4C9F"/>
                </a:solidFill>
                <a:latin typeface="Poppins"/>
                <a:ea typeface="Poppins"/>
                <a:cs typeface="Poppins"/>
                <a:sym typeface="Poppins"/>
              </a:rPr>
              <a:t>trained</a:t>
            </a:r>
            <a:r>
              <a:rPr lang="en" sz="1900">
                <a:solidFill>
                  <a:srgbClr val="0C4C9F"/>
                </a:solidFill>
                <a:latin typeface="Poppins"/>
                <a:ea typeface="Poppins"/>
                <a:cs typeface="Poppins"/>
                <a:sym typeface="Poppins"/>
              </a:rPr>
              <a:t> for </a:t>
            </a:r>
            <a:r>
              <a:rPr b="1" lang="en" sz="1900">
                <a:solidFill>
                  <a:srgbClr val="0C4C9F"/>
                </a:solidFill>
                <a:latin typeface="Poppins"/>
                <a:ea typeface="Poppins"/>
                <a:cs typeface="Poppins"/>
                <a:sym typeface="Poppins"/>
              </a:rPr>
              <a:t>~1 month </a:t>
            </a:r>
            <a:r>
              <a:rPr lang="en" sz="1900">
                <a:solidFill>
                  <a:srgbClr val="22BECF"/>
                </a:solidFill>
                <a:latin typeface="Poppins"/>
                <a:ea typeface="Poppins"/>
                <a:cs typeface="Poppins"/>
                <a:sym typeface="Poppins"/>
              </a:rPr>
              <a:t>[4]</a:t>
            </a:r>
            <a:endParaRPr sz="1900">
              <a:solidFill>
                <a:srgbClr val="22BECF"/>
              </a:solidFill>
              <a:latin typeface="Poppins"/>
              <a:ea typeface="Poppins"/>
              <a:cs typeface="Poppins"/>
              <a:sym typeface="Poppins"/>
            </a:endParaRPr>
          </a:p>
        </p:txBody>
      </p:sp>
      <p:pic>
        <p:nvPicPr>
          <p:cNvPr id="147" name="Google Shape;147;p16"/>
          <p:cNvPicPr preferRelativeResize="0"/>
          <p:nvPr/>
        </p:nvPicPr>
        <p:blipFill>
          <a:blip r:embed="rId5">
            <a:alphaModFix/>
          </a:blip>
          <a:stretch>
            <a:fillRect/>
          </a:stretch>
        </p:blipFill>
        <p:spPr>
          <a:xfrm>
            <a:off x="2540250" y="2156125"/>
            <a:ext cx="578503" cy="354000"/>
          </a:xfrm>
          <a:prstGeom prst="rect">
            <a:avLst/>
          </a:prstGeom>
          <a:noFill/>
          <a:ln>
            <a:noFill/>
          </a:ln>
          <a:effectLst>
            <a:outerShdw blurRad="42863" rotWithShape="0" algn="bl" dir="5400000" dist="19050">
              <a:srgbClr val="000000">
                <a:alpha val="50000"/>
              </a:srgbClr>
            </a:outerShdw>
          </a:effectLst>
        </p:spPr>
      </p:pic>
      <p:pic>
        <p:nvPicPr>
          <p:cNvPr id="148" name="Google Shape;148;p16"/>
          <p:cNvPicPr preferRelativeResize="0"/>
          <p:nvPr/>
        </p:nvPicPr>
        <p:blipFill rotWithShape="1">
          <a:blip r:embed="rId6">
            <a:alphaModFix/>
          </a:blip>
          <a:srcRect b="-9915" l="-10003" r="-7962" t="-18851"/>
          <a:stretch/>
        </p:blipFill>
        <p:spPr>
          <a:xfrm>
            <a:off x="7103700" y="59850"/>
            <a:ext cx="1833774" cy="1177500"/>
          </a:xfrm>
          <a:prstGeom prst="rect">
            <a:avLst/>
          </a:prstGeom>
          <a:noFill/>
          <a:ln>
            <a:noFill/>
          </a:ln>
          <a:effectLst>
            <a:outerShdw blurRad="142875" rotWithShape="0" algn="bl" dir="5400000" dist="19050">
              <a:srgbClr val="000000">
                <a:alpha val="50000"/>
              </a:srgbClr>
            </a:outerShdw>
          </a:effectLst>
        </p:spPr>
      </p:pic>
      <p:pic>
        <p:nvPicPr>
          <p:cNvPr id="149" name="Google Shape;149;p16"/>
          <p:cNvPicPr preferRelativeResize="0"/>
          <p:nvPr/>
        </p:nvPicPr>
        <p:blipFill>
          <a:blip r:embed="rId7">
            <a:alphaModFix/>
          </a:blip>
          <a:stretch>
            <a:fillRect/>
          </a:stretch>
        </p:blipFill>
        <p:spPr>
          <a:xfrm>
            <a:off x="347747" y="232222"/>
            <a:ext cx="1554481" cy="914400"/>
          </a:xfrm>
          <a:prstGeom prst="rect">
            <a:avLst/>
          </a:prstGeom>
          <a:noFill/>
          <a:ln>
            <a:noFill/>
          </a:ln>
          <a:effectLst>
            <a:outerShdw blurRad="142875" rotWithShape="0" algn="bl" dir="5400000" dist="19050">
              <a:srgbClr val="000000">
                <a:alpha val="50000"/>
              </a:srgbClr>
            </a:outerShdw>
          </a:effectLst>
        </p:spPr>
      </p:pic>
      <p:pic>
        <p:nvPicPr>
          <p:cNvPr id="150" name="Google Shape;150;p16"/>
          <p:cNvPicPr preferRelativeResize="0"/>
          <p:nvPr/>
        </p:nvPicPr>
        <p:blipFill>
          <a:blip r:embed="rId8">
            <a:alphaModFix/>
          </a:blip>
          <a:stretch>
            <a:fillRect/>
          </a:stretch>
        </p:blipFill>
        <p:spPr>
          <a:xfrm>
            <a:off x="3169250" y="2571750"/>
            <a:ext cx="546325" cy="281800"/>
          </a:xfrm>
          <a:prstGeom prst="rect">
            <a:avLst/>
          </a:prstGeom>
          <a:noFill/>
          <a:ln>
            <a:noFill/>
          </a:ln>
          <a:effectLst>
            <a:outerShdw blurRad="42863" rotWithShape="0" algn="bl" dir="5400000" dist="19050">
              <a:srgbClr val="000000">
                <a:alpha val="50000"/>
              </a:srgbClr>
            </a:outerShdw>
          </a:effectLst>
        </p:spPr>
      </p:pic>
      <p:cxnSp>
        <p:nvCxnSpPr>
          <p:cNvPr id="151" name="Google Shape;151;p16"/>
          <p:cNvCxnSpPr/>
          <p:nvPr/>
        </p:nvCxnSpPr>
        <p:spPr>
          <a:xfrm>
            <a:off x="4572000" y="1423350"/>
            <a:ext cx="0" cy="3059400"/>
          </a:xfrm>
          <a:prstGeom prst="straightConnector1">
            <a:avLst/>
          </a:prstGeom>
          <a:noFill/>
          <a:ln cap="flat" cmpd="sng" w="19050">
            <a:solidFill>
              <a:srgbClr val="A7A496"/>
            </a:solidFill>
            <a:prstDash val="dash"/>
            <a:round/>
            <a:headEnd len="med" w="med" type="none"/>
            <a:tailEnd len="med" w="med" type="none"/>
          </a:ln>
        </p:spPr>
      </p:cxnSp>
      <p:cxnSp>
        <p:nvCxnSpPr>
          <p:cNvPr id="152" name="Google Shape;152;p16"/>
          <p:cNvCxnSpPr/>
          <p:nvPr/>
        </p:nvCxnSpPr>
        <p:spPr>
          <a:xfrm rot="10800000">
            <a:off x="4572000" y="2933875"/>
            <a:ext cx="4244100" cy="0"/>
          </a:xfrm>
          <a:prstGeom prst="straightConnector1">
            <a:avLst/>
          </a:prstGeom>
          <a:noFill/>
          <a:ln cap="flat" cmpd="sng" w="19050">
            <a:solidFill>
              <a:srgbClr val="A7A496"/>
            </a:solidFill>
            <a:prstDash val="dash"/>
            <a:round/>
            <a:headEnd len="med" w="med" type="none"/>
            <a:tailEnd len="med" w="med" type="none"/>
          </a:ln>
        </p:spPr>
      </p:cxnSp>
      <p:sp>
        <p:nvSpPr>
          <p:cNvPr id="153" name="Google Shape;153;p16"/>
          <p:cNvSpPr txBox="1"/>
          <p:nvPr>
            <p:ph idx="4294967295" type="body"/>
          </p:nvPr>
        </p:nvSpPr>
        <p:spPr>
          <a:xfrm>
            <a:off x="4648200" y="3020025"/>
            <a:ext cx="4244100" cy="1308300"/>
          </a:xfrm>
          <a:prstGeom prst="rect">
            <a:avLst/>
          </a:prstGeom>
        </p:spPr>
        <p:txBody>
          <a:bodyPr anchorCtr="0" anchor="t" bIns="91425" lIns="91425" spcFirstLastPara="1" rIns="91425" wrap="square" tIns="91425">
            <a:normAutofit fontScale="92500" lnSpcReduction="20000"/>
          </a:bodyPr>
          <a:lstStyle/>
          <a:p>
            <a:pPr indent="0" lvl="0" marL="0" marR="0" rtl="0" algn="ctr">
              <a:lnSpc>
                <a:spcPct val="115000"/>
              </a:lnSpc>
              <a:spcBef>
                <a:spcPts val="0"/>
              </a:spcBef>
              <a:spcAft>
                <a:spcPts val="0"/>
              </a:spcAft>
              <a:buNone/>
            </a:pPr>
            <a:r>
              <a:rPr b="1" lang="en" sz="2100">
                <a:solidFill>
                  <a:srgbClr val="0C4C9F"/>
                </a:solidFill>
                <a:latin typeface="Poppins"/>
                <a:ea typeface="Poppins"/>
                <a:cs typeface="Poppins"/>
                <a:sym typeface="Poppins"/>
              </a:rPr>
              <a:t>Implementation</a:t>
            </a:r>
            <a:r>
              <a:rPr lang="en" sz="2100">
                <a:solidFill>
                  <a:srgbClr val="0C4C9F"/>
                </a:solidFill>
                <a:latin typeface="Poppins"/>
                <a:ea typeface="Poppins"/>
                <a:cs typeface="Poppins"/>
                <a:sym typeface="Poppins"/>
              </a:rPr>
              <a:t> Difficulties</a:t>
            </a:r>
            <a:endParaRPr sz="2100">
              <a:solidFill>
                <a:srgbClr val="0C4C9F"/>
              </a:solidFill>
              <a:latin typeface="Poppins"/>
              <a:ea typeface="Poppins"/>
              <a:cs typeface="Poppins"/>
              <a:sym typeface="Poppins"/>
            </a:endParaRPr>
          </a:p>
          <a:p>
            <a:pPr indent="0" lvl="0" marL="0" marR="0" rtl="0" algn="ctr">
              <a:lnSpc>
                <a:spcPct val="115000"/>
              </a:lnSpc>
              <a:spcBef>
                <a:spcPts val="1200"/>
              </a:spcBef>
              <a:spcAft>
                <a:spcPts val="0"/>
              </a:spcAft>
              <a:buNone/>
            </a:pPr>
            <a:r>
              <a:rPr lang="en" sz="1900">
                <a:solidFill>
                  <a:srgbClr val="0C4C9F"/>
                </a:solidFill>
                <a:latin typeface="Poppins"/>
                <a:ea typeface="Poppins"/>
                <a:cs typeface="Poppins"/>
                <a:sym typeface="Poppins"/>
              </a:rPr>
              <a:t>No </a:t>
            </a:r>
            <a:r>
              <a:rPr b="1" lang="en" sz="1900">
                <a:solidFill>
                  <a:srgbClr val="0C4C9F"/>
                </a:solidFill>
                <a:latin typeface="Poppins"/>
                <a:ea typeface="Poppins"/>
                <a:cs typeface="Poppins"/>
                <a:sym typeface="Poppins"/>
              </a:rPr>
              <a:t>standard</a:t>
            </a:r>
            <a:r>
              <a:rPr lang="en" sz="1900">
                <a:solidFill>
                  <a:srgbClr val="0C4C9F"/>
                </a:solidFill>
                <a:latin typeface="Poppins"/>
                <a:ea typeface="Poppins"/>
                <a:cs typeface="Poppins"/>
                <a:sym typeface="Poppins"/>
              </a:rPr>
              <a:t> algorithm for MARL </a:t>
            </a:r>
            <a:r>
              <a:rPr lang="en" sz="1900">
                <a:solidFill>
                  <a:srgbClr val="22BECF"/>
                </a:solidFill>
                <a:latin typeface="Poppins"/>
                <a:ea typeface="Poppins"/>
                <a:cs typeface="Poppins"/>
                <a:sym typeface="Poppins"/>
              </a:rPr>
              <a:t>[5]</a:t>
            </a:r>
            <a:endParaRPr sz="1900">
              <a:solidFill>
                <a:srgbClr val="22BECF"/>
              </a:solidFill>
              <a:latin typeface="Poppins"/>
              <a:ea typeface="Poppins"/>
              <a:cs typeface="Poppins"/>
              <a:sym typeface="Poppins"/>
            </a:endParaRPr>
          </a:p>
          <a:p>
            <a:pPr indent="0" lvl="0" marL="0" marR="0" rtl="0" algn="ctr">
              <a:lnSpc>
                <a:spcPct val="115000"/>
              </a:lnSpc>
              <a:spcBef>
                <a:spcPts val="1200"/>
              </a:spcBef>
              <a:spcAft>
                <a:spcPts val="1200"/>
              </a:spcAft>
              <a:buNone/>
            </a:pPr>
            <a:r>
              <a:rPr b="1" lang="en" sz="1900">
                <a:solidFill>
                  <a:srgbClr val="0C4C9F"/>
                </a:solidFill>
                <a:latin typeface="Poppins"/>
                <a:ea typeface="Poppins"/>
                <a:cs typeface="Poppins"/>
                <a:sym typeface="Poppins"/>
              </a:rPr>
              <a:t>What is </a:t>
            </a:r>
            <a:r>
              <a:rPr lang="en" sz="1900">
                <a:solidFill>
                  <a:srgbClr val="0C4C9F"/>
                </a:solidFill>
                <a:latin typeface="Poppins"/>
                <a:ea typeface="Poppins"/>
                <a:cs typeface="Poppins"/>
                <a:sym typeface="Poppins"/>
              </a:rPr>
              <a:t>an </a:t>
            </a:r>
            <a:r>
              <a:rPr b="1" lang="en" sz="1900">
                <a:solidFill>
                  <a:srgbClr val="0C4C9F"/>
                </a:solidFill>
                <a:latin typeface="Poppins"/>
                <a:ea typeface="Poppins"/>
                <a:cs typeface="Poppins"/>
                <a:sym typeface="Poppins"/>
              </a:rPr>
              <a:t>agent</a:t>
            </a:r>
            <a:r>
              <a:rPr lang="en" sz="1900">
                <a:solidFill>
                  <a:srgbClr val="0C4C9F"/>
                </a:solidFill>
                <a:latin typeface="Poppins"/>
                <a:ea typeface="Poppins"/>
                <a:cs typeface="Poppins"/>
                <a:sym typeface="Poppins"/>
              </a:rPr>
              <a:t>?</a:t>
            </a:r>
            <a:endParaRPr sz="1900">
              <a:solidFill>
                <a:srgbClr val="0C4C9F"/>
              </a:solidFill>
              <a:latin typeface="Poppins"/>
              <a:ea typeface="Poppins"/>
              <a:cs typeface="Poppins"/>
              <a:sym typeface="Poppins"/>
            </a:endParaRPr>
          </a:p>
        </p:txBody>
      </p:sp>
      <p:sp>
        <p:nvSpPr>
          <p:cNvPr id="154" name="Google Shape;154;p16"/>
          <p:cNvSpPr txBox="1"/>
          <p:nvPr/>
        </p:nvSpPr>
        <p:spPr>
          <a:xfrm rot="-416">
            <a:off x="5061625" y="4666553"/>
            <a:ext cx="2477100" cy="292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700">
                <a:solidFill>
                  <a:srgbClr val="0C4C9F"/>
                </a:solidFill>
                <a:latin typeface="Poppins"/>
                <a:ea typeface="Poppins"/>
                <a:cs typeface="Poppins"/>
                <a:sym typeface="Poppins"/>
              </a:rPr>
              <a:t>Image courtesy of Source </a:t>
            </a:r>
            <a:r>
              <a:rPr lang="en" sz="700">
                <a:solidFill>
                  <a:srgbClr val="22BECF"/>
                </a:solidFill>
                <a:latin typeface="Poppins"/>
                <a:ea typeface="Poppins"/>
                <a:cs typeface="Poppins"/>
                <a:sym typeface="Poppins"/>
              </a:rPr>
              <a:t>[8]</a:t>
            </a:r>
            <a:endParaRPr sz="900">
              <a:solidFill>
                <a:srgbClr val="22BEC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158" name="Shape 158"/>
        <p:cNvGrpSpPr/>
        <p:nvPr/>
      </p:nvGrpSpPr>
      <p:grpSpPr>
        <a:xfrm>
          <a:off x="0" y="0"/>
          <a:ext cx="0" cy="0"/>
          <a:chOff x="0" y="0"/>
          <a:chExt cx="0" cy="0"/>
        </a:xfrm>
      </p:grpSpPr>
      <p:sp>
        <p:nvSpPr>
          <p:cNvPr id="159" name="Google Shape;159;p17"/>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Introduction - Goals</a:t>
            </a:r>
            <a:endParaRPr sz="1100">
              <a:solidFill>
                <a:srgbClr val="0C4C9F"/>
              </a:solidFill>
              <a:latin typeface="Poppins"/>
              <a:ea typeface="Poppins"/>
              <a:cs typeface="Poppins"/>
              <a:sym typeface="Poppins"/>
            </a:endParaRPr>
          </a:p>
        </p:txBody>
      </p:sp>
      <p:sp>
        <p:nvSpPr>
          <p:cNvPr id="160" name="Google Shape;160;p17"/>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04/</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161" name="Google Shape;161;p17"/>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162" name="Google Shape;162;p17"/>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sp>
        <p:nvSpPr>
          <p:cNvPr id="163" name="Google Shape;163;p17"/>
          <p:cNvSpPr txBox="1"/>
          <p:nvPr/>
        </p:nvSpPr>
        <p:spPr>
          <a:xfrm>
            <a:off x="2387375" y="165100"/>
            <a:ext cx="43692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3000">
                <a:solidFill>
                  <a:srgbClr val="0C4C9F"/>
                </a:solidFill>
                <a:latin typeface="Poppins"/>
                <a:ea typeface="Poppins"/>
                <a:cs typeface="Poppins"/>
                <a:sym typeface="Poppins"/>
              </a:rPr>
              <a:t>Project </a:t>
            </a:r>
            <a:r>
              <a:rPr b="1" lang="en" sz="3000">
                <a:solidFill>
                  <a:srgbClr val="0C4C9F"/>
                </a:solidFill>
                <a:latin typeface="Poppins"/>
                <a:ea typeface="Poppins"/>
                <a:cs typeface="Poppins"/>
                <a:sym typeface="Poppins"/>
              </a:rPr>
              <a:t>Overview</a:t>
            </a:r>
            <a:endParaRPr b="1" sz="1300">
              <a:solidFill>
                <a:srgbClr val="0C4C9F"/>
              </a:solidFill>
              <a:latin typeface="Poppins"/>
              <a:ea typeface="Poppins"/>
              <a:cs typeface="Poppins"/>
              <a:sym typeface="Poppins"/>
            </a:endParaRPr>
          </a:p>
        </p:txBody>
      </p:sp>
      <p:cxnSp>
        <p:nvCxnSpPr>
          <p:cNvPr id="164" name="Google Shape;164;p17"/>
          <p:cNvCxnSpPr/>
          <p:nvPr/>
        </p:nvCxnSpPr>
        <p:spPr>
          <a:xfrm>
            <a:off x="330275" y="90642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165" name="Google Shape;165;p17"/>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166" name="Google Shape;166;p17"/>
          <p:cNvSpPr txBox="1"/>
          <p:nvPr/>
        </p:nvSpPr>
        <p:spPr>
          <a:xfrm>
            <a:off x="1302200" y="1336750"/>
            <a:ext cx="65424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100">
                <a:solidFill>
                  <a:srgbClr val="0C4C9F"/>
                </a:solidFill>
                <a:latin typeface="Poppins"/>
                <a:ea typeface="Poppins"/>
                <a:cs typeface="Poppins"/>
                <a:sym typeface="Poppins"/>
              </a:rPr>
              <a:t>Contributions</a:t>
            </a:r>
            <a:endParaRPr b="1" sz="2100">
              <a:solidFill>
                <a:srgbClr val="0C4C9F"/>
              </a:solidFill>
              <a:latin typeface="Poppins"/>
              <a:ea typeface="Poppins"/>
              <a:cs typeface="Poppins"/>
              <a:sym typeface="Poppins"/>
            </a:endParaRPr>
          </a:p>
        </p:txBody>
      </p:sp>
      <p:sp>
        <p:nvSpPr>
          <p:cNvPr id="167" name="Google Shape;167;p17"/>
          <p:cNvSpPr txBox="1"/>
          <p:nvPr/>
        </p:nvSpPr>
        <p:spPr>
          <a:xfrm>
            <a:off x="3518150" y="2323163"/>
            <a:ext cx="21105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600">
                <a:solidFill>
                  <a:srgbClr val="0C4C9F"/>
                </a:solidFill>
                <a:latin typeface="Poppins"/>
                <a:ea typeface="Poppins"/>
                <a:cs typeface="Poppins"/>
                <a:sym typeface="Poppins"/>
              </a:rPr>
              <a:t>Centralized Model Architecture</a:t>
            </a:r>
            <a:br>
              <a:rPr lang="en" sz="1600">
                <a:solidFill>
                  <a:srgbClr val="0C4C9F"/>
                </a:solidFill>
                <a:latin typeface="Poppins"/>
                <a:ea typeface="Poppins"/>
                <a:cs typeface="Poppins"/>
                <a:sym typeface="Poppins"/>
              </a:rPr>
            </a:br>
            <a:r>
              <a:rPr lang="en" sz="1600">
                <a:solidFill>
                  <a:srgbClr val="0C4C9F"/>
                </a:solidFill>
                <a:latin typeface="Poppins"/>
                <a:ea typeface="Poppins"/>
                <a:cs typeface="Poppins"/>
                <a:sym typeface="Poppins"/>
              </a:rPr>
              <a:t>(Single-Agent)</a:t>
            </a:r>
            <a:endParaRPr sz="1600">
              <a:solidFill>
                <a:srgbClr val="0C4C9F"/>
              </a:solidFill>
              <a:latin typeface="Poppins"/>
              <a:ea typeface="Poppins"/>
              <a:cs typeface="Poppins"/>
              <a:sym typeface="Poppins"/>
            </a:endParaRPr>
          </a:p>
        </p:txBody>
      </p:sp>
      <p:sp>
        <p:nvSpPr>
          <p:cNvPr id="168" name="Google Shape;168;p17"/>
          <p:cNvSpPr txBox="1"/>
          <p:nvPr/>
        </p:nvSpPr>
        <p:spPr>
          <a:xfrm>
            <a:off x="777525" y="2358750"/>
            <a:ext cx="20796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600">
                <a:solidFill>
                  <a:srgbClr val="0C4C9F"/>
                </a:solidFill>
                <a:latin typeface="Poppins"/>
                <a:ea typeface="Poppins"/>
                <a:cs typeface="Poppins"/>
                <a:sym typeface="Poppins"/>
              </a:rPr>
              <a:t>Single-Unit </a:t>
            </a:r>
            <a:br>
              <a:rPr lang="en" sz="1600">
                <a:solidFill>
                  <a:srgbClr val="0C4C9F"/>
                </a:solidFill>
                <a:latin typeface="Poppins"/>
                <a:ea typeface="Poppins"/>
                <a:cs typeface="Poppins"/>
                <a:sym typeface="Poppins"/>
              </a:rPr>
            </a:br>
            <a:r>
              <a:rPr lang="en" sz="1600">
                <a:solidFill>
                  <a:srgbClr val="0C4C9F"/>
                </a:solidFill>
                <a:latin typeface="Poppins"/>
                <a:ea typeface="Poppins"/>
                <a:cs typeface="Poppins"/>
                <a:sym typeface="Poppins"/>
              </a:rPr>
              <a:t>Benchmark Study</a:t>
            </a:r>
            <a:endParaRPr sz="1600">
              <a:solidFill>
                <a:srgbClr val="0C4C9F"/>
              </a:solidFill>
              <a:latin typeface="Poppins"/>
              <a:ea typeface="Poppins"/>
              <a:cs typeface="Poppins"/>
              <a:sym typeface="Poppins"/>
            </a:endParaRPr>
          </a:p>
        </p:txBody>
      </p:sp>
      <p:sp>
        <p:nvSpPr>
          <p:cNvPr id="169" name="Google Shape;169;p17"/>
          <p:cNvSpPr txBox="1"/>
          <p:nvPr/>
        </p:nvSpPr>
        <p:spPr>
          <a:xfrm>
            <a:off x="6289675" y="2386438"/>
            <a:ext cx="22089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lang="en" sz="1600" u="sng">
                <a:solidFill>
                  <a:srgbClr val="0C4C9F"/>
                </a:solidFill>
                <a:latin typeface="Poppins"/>
                <a:ea typeface="Poppins"/>
                <a:cs typeface="Poppins"/>
                <a:sym typeface="Poppins"/>
              </a:rPr>
              <a:t>Novel Agent Control Architecture</a:t>
            </a:r>
            <a:endParaRPr sz="1600" u="sng">
              <a:solidFill>
                <a:srgbClr val="0C4C9F"/>
              </a:solidFill>
              <a:latin typeface="Poppins"/>
              <a:ea typeface="Poppins"/>
              <a:cs typeface="Poppins"/>
              <a:sym typeface="Poppins"/>
            </a:endParaRPr>
          </a:p>
          <a:p>
            <a:pPr indent="0" lvl="0" marL="0" rtl="0" algn="ctr">
              <a:lnSpc>
                <a:spcPct val="115000"/>
              </a:lnSpc>
              <a:spcBef>
                <a:spcPts val="0"/>
              </a:spcBef>
              <a:spcAft>
                <a:spcPts val="1000"/>
              </a:spcAft>
              <a:buNone/>
            </a:pPr>
            <a:r>
              <a:rPr lang="en" sz="1600">
                <a:solidFill>
                  <a:srgbClr val="0C4C9F"/>
                </a:solidFill>
                <a:latin typeface="Poppins"/>
                <a:ea typeface="Poppins"/>
                <a:cs typeface="Poppins"/>
                <a:sym typeface="Poppins"/>
              </a:rPr>
              <a:t>(Hybrid Approach)</a:t>
            </a:r>
            <a:endParaRPr sz="1600">
              <a:solidFill>
                <a:srgbClr val="0C4C9F"/>
              </a:solidFill>
              <a:latin typeface="Poppins"/>
              <a:ea typeface="Poppins"/>
              <a:cs typeface="Poppins"/>
              <a:sym typeface="Poppins"/>
            </a:endParaRPr>
          </a:p>
        </p:txBody>
      </p:sp>
      <p:sp>
        <p:nvSpPr>
          <p:cNvPr id="170" name="Google Shape;170;p17"/>
          <p:cNvSpPr txBox="1"/>
          <p:nvPr/>
        </p:nvSpPr>
        <p:spPr>
          <a:xfrm>
            <a:off x="1587075" y="2070438"/>
            <a:ext cx="460500" cy="4311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600">
                <a:solidFill>
                  <a:srgbClr val="9D9337"/>
                </a:solidFill>
                <a:latin typeface="Poppins"/>
                <a:ea typeface="Poppins"/>
                <a:cs typeface="Poppins"/>
                <a:sym typeface="Poppins"/>
              </a:rPr>
              <a:t>1.</a:t>
            </a:r>
            <a:endParaRPr b="1">
              <a:solidFill>
                <a:srgbClr val="9D9337"/>
              </a:solidFill>
            </a:endParaRPr>
          </a:p>
        </p:txBody>
      </p:sp>
      <p:sp>
        <p:nvSpPr>
          <p:cNvPr id="171" name="Google Shape;171;p17"/>
          <p:cNvSpPr txBox="1"/>
          <p:nvPr/>
        </p:nvSpPr>
        <p:spPr>
          <a:xfrm>
            <a:off x="4343150" y="2066088"/>
            <a:ext cx="460500" cy="4311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600">
                <a:solidFill>
                  <a:srgbClr val="CA5F38"/>
                </a:solidFill>
                <a:latin typeface="Poppins"/>
                <a:ea typeface="Poppins"/>
                <a:cs typeface="Poppins"/>
                <a:sym typeface="Poppins"/>
              </a:rPr>
              <a:t>2.</a:t>
            </a:r>
            <a:endParaRPr b="1">
              <a:solidFill>
                <a:srgbClr val="CA5F38"/>
              </a:solidFill>
            </a:endParaRPr>
          </a:p>
        </p:txBody>
      </p:sp>
      <p:sp>
        <p:nvSpPr>
          <p:cNvPr id="172" name="Google Shape;172;p17"/>
          <p:cNvSpPr txBox="1"/>
          <p:nvPr/>
        </p:nvSpPr>
        <p:spPr>
          <a:xfrm>
            <a:off x="7163875" y="2099863"/>
            <a:ext cx="460500" cy="4311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600">
                <a:solidFill>
                  <a:srgbClr val="22BECF"/>
                </a:solidFill>
                <a:latin typeface="Poppins"/>
                <a:ea typeface="Poppins"/>
                <a:cs typeface="Poppins"/>
                <a:sym typeface="Poppins"/>
              </a:rPr>
              <a:t>3.</a:t>
            </a:r>
            <a:endParaRPr b="1">
              <a:solidFill>
                <a:srgbClr val="22BEC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176" name="Shape 176"/>
        <p:cNvGrpSpPr/>
        <p:nvPr/>
      </p:nvGrpSpPr>
      <p:grpSpPr>
        <a:xfrm>
          <a:off x="0" y="0"/>
          <a:ext cx="0" cy="0"/>
          <a:chOff x="0" y="0"/>
          <a:chExt cx="0" cy="0"/>
        </a:xfrm>
      </p:grpSpPr>
      <p:sp>
        <p:nvSpPr>
          <p:cNvPr id="177" name="Google Shape;177;p18"/>
          <p:cNvSpPr txBox="1"/>
          <p:nvPr/>
        </p:nvSpPr>
        <p:spPr>
          <a:xfrm>
            <a:off x="1507250" y="179575"/>
            <a:ext cx="65421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3000">
                <a:solidFill>
                  <a:srgbClr val="0C4C9F"/>
                </a:solidFill>
                <a:latin typeface="Poppins"/>
                <a:ea typeface="Poppins"/>
                <a:cs typeface="Poppins"/>
                <a:sym typeface="Poppins"/>
              </a:rPr>
              <a:t>Single Unit</a:t>
            </a:r>
            <a:r>
              <a:rPr b="1" lang="en" sz="3000">
                <a:solidFill>
                  <a:srgbClr val="0C4C9F"/>
                </a:solidFill>
                <a:latin typeface="Poppins"/>
                <a:ea typeface="Poppins"/>
                <a:cs typeface="Poppins"/>
                <a:sym typeface="Poppins"/>
              </a:rPr>
              <a:t> Benchmark Study</a:t>
            </a:r>
            <a:endParaRPr b="1" sz="1300">
              <a:solidFill>
                <a:srgbClr val="0C4C9F"/>
              </a:solidFill>
              <a:latin typeface="Poppins"/>
              <a:ea typeface="Poppins"/>
              <a:cs typeface="Poppins"/>
              <a:sym typeface="Poppins"/>
            </a:endParaRPr>
          </a:p>
        </p:txBody>
      </p:sp>
      <p:sp>
        <p:nvSpPr>
          <p:cNvPr id="178" name="Google Shape;178;p18"/>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Methods - </a:t>
            </a:r>
            <a:r>
              <a:rPr b="1" lang="en" sz="1100">
                <a:solidFill>
                  <a:srgbClr val="9D9337"/>
                </a:solidFill>
                <a:latin typeface="Poppins"/>
                <a:ea typeface="Poppins"/>
                <a:cs typeface="Poppins"/>
                <a:sym typeface="Poppins"/>
              </a:rPr>
              <a:t>1.</a:t>
            </a:r>
            <a:r>
              <a:rPr b="1" lang="en" sz="1100">
                <a:solidFill>
                  <a:srgbClr val="9D9337"/>
                </a:solidFill>
              </a:rPr>
              <a:t> </a:t>
            </a:r>
            <a:r>
              <a:rPr lang="en" sz="1100">
                <a:solidFill>
                  <a:srgbClr val="0C4C9F"/>
                </a:solidFill>
                <a:latin typeface="Poppins"/>
                <a:ea typeface="Poppins"/>
                <a:cs typeface="Poppins"/>
                <a:sym typeface="Poppins"/>
              </a:rPr>
              <a:t>Single Unit Benchmark Study</a:t>
            </a:r>
            <a:endParaRPr sz="1100">
              <a:solidFill>
                <a:srgbClr val="0C4C9F"/>
              </a:solidFill>
              <a:latin typeface="Poppins"/>
              <a:ea typeface="Poppins"/>
              <a:cs typeface="Poppins"/>
              <a:sym typeface="Poppins"/>
            </a:endParaRPr>
          </a:p>
        </p:txBody>
      </p:sp>
      <p:sp>
        <p:nvSpPr>
          <p:cNvPr id="179" name="Google Shape;179;p18"/>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05/</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180" name="Google Shape;180;p18"/>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181" name="Google Shape;181;p18"/>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182" name="Google Shape;182;p18"/>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183" name="Google Shape;183;p18"/>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184" name="Google Shape;184;p18"/>
          <p:cNvSpPr txBox="1"/>
          <p:nvPr/>
        </p:nvSpPr>
        <p:spPr>
          <a:xfrm>
            <a:off x="139000" y="1632900"/>
            <a:ext cx="2954700" cy="18777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Single unit</a:t>
            </a:r>
            <a:r>
              <a:rPr lang="en" sz="1100">
                <a:solidFill>
                  <a:srgbClr val="0C4C9F"/>
                </a:solidFill>
                <a:latin typeface="Poppins"/>
                <a:ea typeface="Poppins"/>
                <a:cs typeface="Poppins"/>
                <a:sym typeface="Poppins"/>
              </a:rPr>
              <a:t> in the environment</a:t>
            </a:r>
            <a:endParaRPr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lang="en" sz="1100">
                <a:solidFill>
                  <a:srgbClr val="0C4C9F"/>
                </a:solidFill>
                <a:latin typeface="Poppins"/>
                <a:ea typeface="Poppins"/>
                <a:cs typeface="Poppins"/>
                <a:sym typeface="Poppins"/>
              </a:rPr>
              <a:t>Factories are heuristic</a:t>
            </a:r>
            <a:endParaRPr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No self-play</a:t>
            </a:r>
            <a:endParaRPr b="1"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Limited</a:t>
            </a:r>
            <a:r>
              <a:rPr lang="en" sz="1100">
                <a:solidFill>
                  <a:srgbClr val="0C4C9F"/>
                </a:solidFill>
                <a:latin typeface="Poppins"/>
                <a:ea typeface="Poppins"/>
                <a:cs typeface="Poppins"/>
                <a:sym typeface="Poppins"/>
              </a:rPr>
              <a:t> action space</a:t>
            </a:r>
            <a:endParaRPr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Limited</a:t>
            </a:r>
            <a:r>
              <a:rPr lang="en" sz="1100">
                <a:solidFill>
                  <a:srgbClr val="0C4C9F"/>
                </a:solidFill>
                <a:latin typeface="Poppins"/>
                <a:ea typeface="Poppins"/>
                <a:cs typeface="Poppins"/>
                <a:sym typeface="Poppins"/>
              </a:rPr>
              <a:t> observation space</a:t>
            </a:r>
            <a:endParaRPr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Limited</a:t>
            </a:r>
            <a:r>
              <a:rPr lang="en" sz="1100">
                <a:solidFill>
                  <a:srgbClr val="0C4C9F"/>
                </a:solidFill>
                <a:latin typeface="Poppins"/>
                <a:ea typeface="Poppins"/>
                <a:cs typeface="Poppins"/>
                <a:sym typeface="Poppins"/>
              </a:rPr>
              <a:t> goals</a:t>
            </a:r>
            <a:endParaRPr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lang="en" sz="1100">
                <a:solidFill>
                  <a:srgbClr val="0C4C9F"/>
                </a:solidFill>
                <a:latin typeface="Poppins"/>
                <a:ea typeface="Poppins"/>
                <a:cs typeface="Poppins"/>
                <a:sym typeface="Poppins"/>
              </a:rPr>
              <a:t>Stable Baselines 3 </a:t>
            </a:r>
            <a:r>
              <a:rPr lang="en" sz="1100">
                <a:solidFill>
                  <a:srgbClr val="22BECF"/>
                </a:solidFill>
                <a:latin typeface="Poppins"/>
                <a:ea typeface="Poppins"/>
                <a:cs typeface="Poppins"/>
                <a:sym typeface="Poppins"/>
              </a:rPr>
              <a:t>[6]</a:t>
            </a:r>
            <a:endParaRPr sz="1100">
              <a:solidFill>
                <a:srgbClr val="22BECF"/>
              </a:solidFill>
              <a:latin typeface="Poppins"/>
              <a:ea typeface="Poppins"/>
              <a:cs typeface="Poppins"/>
              <a:sym typeface="Poppins"/>
            </a:endParaRPr>
          </a:p>
        </p:txBody>
      </p:sp>
      <p:sp>
        <p:nvSpPr>
          <p:cNvPr id="185" name="Google Shape;185;p18"/>
          <p:cNvSpPr txBox="1"/>
          <p:nvPr/>
        </p:nvSpPr>
        <p:spPr>
          <a:xfrm>
            <a:off x="658150" y="1067725"/>
            <a:ext cx="19164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100">
                <a:solidFill>
                  <a:srgbClr val="0C4C9F"/>
                </a:solidFill>
                <a:latin typeface="Poppins"/>
                <a:ea typeface="Poppins"/>
                <a:cs typeface="Poppins"/>
                <a:sym typeface="Poppins"/>
              </a:rPr>
              <a:t>Setup</a:t>
            </a:r>
            <a:endParaRPr sz="2100">
              <a:solidFill>
                <a:srgbClr val="0C4C9F"/>
              </a:solidFill>
              <a:latin typeface="Poppins"/>
              <a:ea typeface="Poppins"/>
              <a:cs typeface="Poppins"/>
              <a:sym typeface="Poppins"/>
            </a:endParaRPr>
          </a:p>
        </p:txBody>
      </p:sp>
      <p:pic>
        <p:nvPicPr>
          <p:cNvPr id="186" name="Google Shape;186;p18"/>
          <p:cNvPicPr preferRelativeResize="0"/>
          <p:nvPr/>
        </p:nvPicPr>
        <p:blipFill>
          <a:blip r:embed="rId5">
            <a:alphaModFix/>
          </a:blip>
          <a:stretch>
            <a:fillRect/>
          </a:stretch>
        </p:blipFill>
        <p:spPr>
          <a:xfrm>
            <a:off x="2002900" y="3460316"/>
            <a:ext cx="1090799" cy="950109"/>
          </a:xfrm>
          <a:prstGeom prst="rect">
            <a:avLst/>
          </a:prstGeom>
          <a:noFill/>
          <a:ln>
            <a:noFill/>
          </a:ln>
        </p:spPr>
      </p:pic>
      <p:sp>
        <p:nvSpPr>
          <p:cNvPr id="187" name="Google Shape;187;p18"/>
          <p:cNvSpPr txBox="1"/>
          <p:nvPr/>
        </p:nvSpPr>
        <p:spPr>
          <a:xfrm>
            <a:off x="5315950" y="1067713"/>
            <a:ext cx="19164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100">
                <a:solidFill>
                  <a:srgbClr val="0C4C9F"/>
                </a:solidFill>
                <a:latin typeface="Poppins"/>
                <a:ea typeface="Poppins"/>
                <a:cs typeface="Poppins"/>
                <a:sym typeface="Poppins"/>
              </a:rPr>
              <a:t>Algorithms</a:t>
            </a:r>
            <a:endParaRPr sz="2100">
              <a:solidFill>
                <a:srgbClr val="0C4C9F"/>
              </a:solidFill>
              <a:latin typeface="Poppins"/>
              <a:ea typeface="Poppins"/>
              <a:cs typeface="Poppins"/>
              <a:sym typeface="Poppins"/>
            </a:endParaRPr>
          </a:p>
        </p:txBody>
      </p:sp>
      <p:sp>
        <p:nvSpPr>
          <p:cNvPr id="188" name="Google Shape;188;p18"/>
          <p:cNvSpPr/>
          <p:nvPr/>
        </p:nvSpPr>
        <p:spPr>
          <a:xfrm>
            <a:off x="3404699" y="1961325"/>
            <a:ext cx="1167300" cy="62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0C4C9F"/>
                </a:solidFill>
                <a:latin typeface="Poppins"/>
                <a:ea typeface="Poppins"/>
                <a:cs typeface="Poppins"/>
                <a:sym typeface="Poppins"/>
              </a:rPr>
              <a:t>Value-Based Methods</a:t>
            </a:r>
            <a:endParaRPr b="1" sz="1000">
              <a:solidFill>
                <a:srgbClr val="0C4C9F"/>
              </a:solidFill>
              <a:latin typeface="Poppins"/>
              <a:ea typeface="Poppins"/>
              <a:cs typeface="Poppins"/>
              <a:sym typeface="Poppins"/>
            </a:endParaRPr>
          </a:p>
        </p:txBody>
      </p:sp>
      <p:sp>
        <p:nvSpPr>
          <p:cNvPr id="189" name="Google Shape;189;p18"/>
          <p:cNvSpPr/>
          <p:nvPr/>
        </p:nvSpPr>
        <p:spPr>
          <a:xfrm>
            <a:off x="5690488" y="1959723"/>
            <a:ext cx="1167300" cy="62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0C4C9F"/>
                </a:solidFill>
                <a:latin typeface="Poppins"/>
                <a:ea typeface="Poppins"/>
                <a:cs typeface="Poppins"/>
                <a:sym typeface="Poppins"/>
              </a:rPr>
              <a:t>Policy-Gradient Methods</a:t>
            </a:r>
            <a:endParaRPr b="1" sz="1000">
              <a:solidFill>
                <a:srgbClr val="0C4C9F"/>
              </a:solidFill>
              <a:latin typeface="Poppins"/>
              <a:ea typeface="Poppins"/>
              <a:cs typeface="Poppins"/>
              <a:sym typeface="Poppins"/>
            </a:endParaRPr>
          </a:p>
        </p:txBody>
      </p:sp>
      <p:sp>
        <p:nvSpPr>
          <p:cNvPr id="190" name="Google Shape;190;p18"/>
          <p:cNvSpPr/>
          <p:nvPr/>
        </p:nvSpPr>
        <p:spPr>
          <a:xfrm>
            <a:off x="7624875" y="1959737"/>
            <a:ext cx="1167300" cy="62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0C4C9F"/>
                </a:solidFill>
                <a:latin typeface="Poppins"/>
                <a:ea typeface="Poppins"/>
                <a:cs typeface="Poppins"/>
                <a:sym typeface="Poppins"/>
              </a:rPr>
              <a:t>Evolutionary Algorithms</a:t>
            </a:r>
            <a:endParaRPr b="1" sz="1000">
              <a:solidFill>
                <a:srgbClr val="0C4C9F"/>
              </a:solidFill>
              <a:latin typeface="Poppins"/>
              <a:ea typeface="Poppins"/>
              <a:cs typeface="Poppins"/>
              <a:sym typeface="Poppins"/>
            </a:endParaRPr>
          </a:p>
        </p:txBody>
      </p:sp>
      <p:cxnSp>
        <p:nvCxnSpPr>
          <p:cNvPr id="191" name="Google Shape;191;p18"/>
          <p:cNvCxnSpPr>
            <a:stCxn id="187" idx="2"/>
            <a:endCxn id="189" idx="0"/>
          </p:cNvCxnSpPr>
          <p:nvPr/>
        </p:nvCxnSpPr>
        <p:spPr>
          <a:xfrm>
            <a:off x="6274150" y="1575613"/>
            <a:ext cx="0" cy="384000"/>
          </a:xfrm>
          <a:prstGeom prst="straightConnector1">
            <a:avLst/>
          </a:prstGeom>
          <a:noFill/>
          <a:ln cap="flat" cmpd="sng" w="9525">
            <a:solidFill>
              <a:schemeClr val="dk2"/>
            </a:solidFill>
            <a:prstDash val="solid"/>
            <a:round/>
            <a:headEnd len="med" w="med" type="none"/>
            <a:tailEnd len="med" w="med" type="triangle"/>
          </a:ln>
        </p:spPr>
      </p:cxnSp>
      <p:cxnSp>
        <p:nvCxnSpPr>
          <p:cNvPr id="192" name="Google Shape;192;p18"/>
          <p:cNvCxnSpPr>
            <a:stCxn id="187" idx="2"/>
            <a:endCxn id="188" idx="0"/>
          </p:cNvCxnSpPr>
          <p:nvPr/>
        </p:nvCxnSpPr>
        <p:spPr>
          <a:xfrm flipH="1">
            <a:off x="3988450" y="1575613"/>
            <a:ext cx="2285700" cy="3858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18"/>
          <p:cNvCxnSpPr>
            <a:stCxn id="187" idx="2"/>
            <a:endCxn id="190" idx="0"/>
          </p:cNvCxnSpPr>
          <p:nvPr/>
        </p:nvCxnSpPr>
        <p:spPr>
          <a:xfrm>
            <a:off x="6274150" y="1575613"/>
            <a:ext cx="1934400" cy="3840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18"/>
          <p:cNvCxnSpPr>
            <a:stCxn id="189" idx="2"/>
            <a:endCxn id="195" idx="0"/>
          </p:cNvCxnSpPr>
          <p:nvPr/>
        </p:nvCxnSpPr>
        <p:spPr>
          <a:xfrm flipH="1">
            <a:off x="5131138" y="2582823"/>
            <a:ext cx="1143000" cy="2091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18"/>
          <p:cNvCxnSpPr>
            <a:stCxn id="188" idx="2"/>
            <a:endCxn id="197" idx="0"/>
          </p:cNvCxnSpPr>
          <p:nvPr/>
        </p:nvCxnSpPr>
        <p:spPr>
          <a:xfrm>
            <a:off x="3988349" y="2584425"/>
            <a:ext cx="0" cy="210000"/>
          </a:xfrm>
          <a:prstGeom prst="straightConnector1">
            <a:avLst/>
          </a:prstGeom>
          <a:noFill/>
          <a:ln cap="flat" cmpd="sng" w="9525">
            <a:solidFill>
              <a:schemeClr val="dk2"/>
            </a:solidFill>
            <a:prstDash val="solid"/>
            <a:round/>
            <a:headEnd len="med" w="med" type="none"/>
            <a:tailEnd len="med" w="med" type="triangle"/>
          </a:ln>
        </p:spPr>
      </p:cxnSp>
      <p:sp>
        <p:nvSpPr>
          <p:cNvPr id="197" name="Google Shape;197;p18"/>
          <p:cNvSpPr/>
          <p:nvPr/>
        </p:nvSpPr>
        <p:spPr>
          <a:xfrm>
            <a:off x="3492450" y="2794550"/>
            <a:ext cx="991800" cy="623100"/>
          </a:xfrm>
          <a:prstGeom prst="roundRect">
            <a:avLst>
              <a:gd fmla="val 16667" name="adj"/>
            </a:avLst>
          </a:prstGeom>
          <a:solidFill>
            <a:srgbClr val="0C4C9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Deep Q-Network</a:t>
            </a:r>
            <a:endParaRPr b="1" sz="1000">
              <a:solidFill>
                <a:srgbClr val="F9F7F0"/>
              </a:solidFill>
              <a:latin typeface="Poppins"/>
              <a:ea typeface="Poppins"/>
              <a:cs typeface="Poppins"/>
              <a:sym typeface="Poppins"/>
            </a:endParaRPr>
          </a:p>
          <a:p>
            <a:pPr indent="0" lvl="0" marL="0" rtl="0" algn="ctr">
              <a:spcBef>
                <a:spcPts val="0"/>
              </a:spcBef>
              <a:spcAft>
                <a:spcPts val="0"/>
              </a:spcAft>
              <a:buNone/>
            </a:pPr>
            <a:r>
              <a:rPr lang="en" sz="1000">
                <a:solidFill>
                  <a:srgbClr val="F9F7F0"/>
                </a:solidFill>
                <a:latin typeface="Poppins"/>
                <a:ea typeface="Poppins"/>
                <a:cs typeface="Poppins"/>
                <a:sym typeface="Poppins"/>
              </a:rPr>
              <a:t>(DQN)</a:t>
            </a:r>
            <a:endParaRPr sz="1000">
              <a:solidFill>
                <a:srgbClr val="F9F7F0"/>
              </a:solidFill>
              <a:latin typeface="Poppins"/>
              <a:ea typeface="Poppins"/>
              <a:cs typeface="Poppins"/>
              <a:sym typeface="Poppins"/>
            </a:endParaRPr>
          </a:p>
        </p:txBody>
      </p:sp>
      <p:sp>
        <p:nvSpPr>
          <p:cNvPr id="198" name="Google Shape;198;p18"/>
          <p:cNvSpPr/>
          <p:nvPr/>
        </p:nvSpPr>
        <p:spPr>
          <a:xfrm>
            <a:off x="3492450" y="3633412"/>
            <a:ext cx="991800" cy="623100"/>
          </a:xfrm>
          <a:prstGeom prst="roundRect">
            <a:avLst>
              <a:gd fmla="val 16667" name="adj"/>
            </a:avLst>
          </a:prstGeom>
          <a:solidFill>
            <a:srgbClr val="0C4C9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Quantile- Regression DQN </a:t>
            </a:r>
            <a:endParaRPr b="1" sz="1000">
              <a:solidFill>
                <a:srgbClr val="F9F7F0"/>
              </a:solidFill>
              <a:latin typeface="Poppins"/>
              <a:ea typeface="Poppins"/>
              <a:cs typeface="Poppins"/>
              <a:sym typeface="Poppins"/>
            </a:endParaRPr>
          </a:p>
          <a:p>
            <a:pPr indent="0" lvl="0" marL="0" rtl="0" algn="ctr">
              <a:spcBef>
                <a:spcPts val="0"/>
              </a:spcBef>
              <a:spcAft>
                <a:spcPts val="0"/>
              </a:spcAft>
              <a:buNone/>
            </a:pPr>
            <a:r>
              <a:rPr lang="en" sz="1000">
                <a:solidFill>
                  <a:srgbClr val="F9F7F0"/>
                </a:solidFill>
                <a:latin typeface="Poppins"/>
                <a:ea typeface="Poppins"/>
                <a:cs typeface="Poppins"/>
                <a:sym typeface="Poppins"/>
              </a:rPr>
              <a:t>(QR-DQN)</a:t>
            </a:r>
            <a:endParaRPr sz="1000">
              <a:solidFill>
                <a:srgbClr val="F9F7F0"/>
              </a:solidFill>
              <a:latin typeface="Poppins"/>
              <a:ea typeface="Poppins"/>
              <a:cs typeface="Poppins"/>
              <a:sym typeface="Poppins"/>
            </a:endParaRPr>
          </a:p>
        </p:txBody>
      </p:sp>
      <p:cxnSp>
        <p:nvCxnSpPr>
          <p:cNvPr id="199" name="Google Shape;199;p18"/>
          <p:cNvCxnSpPr>
            <a:stCxn id="197" idx="2"/>
            <a:endCxn id="198" idx="0"/>
          </p:cNvCxnSpPr>
          <p:nvPr/>
        </p:nvCxnSpPr>
        <p:spPr>
          <a:xfrm>
            <a:off x="3988350" y="3417650"/>
            <a:ext cx="0" cy="2157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p18"/>
          <p:cNvSpPr/>
          <p:nvPr/>
        </p:nvSpPr>
        <p:spPr>
          <a:xfrm>
            <a:off x="4635352" y="2791774"/>
            <a:ext cx="991800" cy="623100"/>
          </a:xfrm>
          <a:prstGeom prst="roundRect">
            <a:avLst>
              <a:gd fmla="val 16667" name="adj"/>
            </a:avLst>
          </a:prstGeom>
          <a:solidFill>
            <a:srgbClr val="0C4C9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Advantage Actor-Critic</a:t>
            </a:r>
            <a:endParaRPr b="1" sz="1000">
              <a:solidFill>
                <a:srgbClr val="F9F7F0"/>
              </a:solidFill>
              <a:latin typeface="Poppins"/>
              <a:ea typeface="Poppins"/>
              <a:cs typeface="Poppins"/>
              <a:sym typeface="Poppins"/>
            </a:endParaRPr>
          </a:p>
          <a:p>
            <a:pPr indent="0" lvl="0" marL="0" rtl="0" algn="ctr">
              <a:spcBef>
                <a:spcPts val="0"/>
              </a:spcBef>
              <a:spcAft>
                <a:spcPts val="0"/>
              </a:spcAft>
              <a:buNone/>
            </a:pPr>
            <a:r>
              <a:rPr lang="en" sz="1000">
                <a:solidFill>
                  <a:srgbClr val="F9F7F0"/>
                </a:solidFill>
                <a:latin typeface="Poppins"/>
                <a:ea typeface="Poppins"/>
                <a:cs typeface="Poppins"/>
                <a:sym typeface="Poppins"/>
              </a:rPr>
              <a:t>(A2C)</a:t>
            </a:r>
            <a:endParaRPr sz="1000">
              <a:solidFill>
                <a:srgbClr val="F9F7F0"/>
              </a:solidFill>
              <a:latin typeface="Poppins"/>
              <a:ea typeface="Poppins"/>
              <a:cs typeface="Poppins"/>
              <a:sym typeface="Poppins"/>
            </a:endParaRPr>
          </a:p>
        </p:txBody>
      </p:sp>
      <p:sp>
        <p:nvSpPr>
          <p:cNvPr id="200" name="Google Shape;200;p18"/>
          <p:cNvSpPr/>
          <p:nvPr/>
        </p:nvSpPr>
        <p:spPr>
          <a:xfrm>
            <a:off x="5778239" y="2791774"/>
            <a:ext cx="991800" cy="623100"/>
          </a:xfrm>
          <a:prstGeom prst="roundRect">
            <a:avLst>
              <a:gd fmla="val 16667" name="adj"/>
            </a:avLst>
          </a:prstGeom>
          <a:solidFill>
            <a:srgbClr val="0C4C9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Proximal Policy Optimization</a:t>
            </a:r>
            <a:endParaRPr b="1" sz="1000">
              <a:solidFill>
                <a:srgbClr val="F9F7F0"/>
              </a:solidFill>
              <a:latin typeface="Poppins"/>
              <a:ea typeface="Poppins"/>
              <a:cs typeface="Poppins"/>
              <a:sym typeface="Poppins"/>
            </a:endParaRPr>
          </a:p>
          <a:p>
            <a:pPr indent="0" lvl="0" marL="0" rtl="0" algn="ctr">
              <a:spcBef>
                <a:spcPts val="0"/>
              </a:spcBef>
              <a:spcAft>
                <a:spcPts val="0"/>
              </a:spcAft>
              <a:buNone/>
            </a:pPr>
            <a:r>
              <a:rPr lang="en" sz="1000">
                <a:solidFill>
                  <a:srgbClr val="F9F7F0"/>
                </a:solidFill>
                <a:latin typeface="Poppins"/>
                <a:ea typeface="Poppins"/>
                <a:cs typeface="Poppins"/>
                <a:sym typeface="Poppins"/>
              </a:rPr>
              <a:t>(PPO)</a:t>
            </a:r>
            <a:endParaRPr sz="1000">
              <a:solidFill>
                <a:srgbClr val="F9F7F0"/>
              </a:solidFill>
              <a:latin typeface="Poppins"/>
              <a:ea typeface="Poppins"/>
              <a:cs typeface="Poppins"/>
              <a:sym typeface="Poppins"/>
            </a:endParaRPr>
          </a:p>
        </p:txBody>
      </p:sp>
      <p:cxnSp>
        <p:nvCxnSpPr>
          <p:cNvPr id="201" name="Google Shape;201;p18"/>
          <p:cNvCxnSpPr>
            <a:stCxn id="189" idx="2"/>
            <a:endCxn id="200" idx="0"/>
          </p:cNvCxnSpPr>
          <p:nvPr/>
        </p:nvCxnSpPr>
        <p:spPr>
          <a:xfrm>
            <a:off x="6274138" y="2582823"/>
            <a:ext cx="0" cy="209100"/>
          </a:xfrm>
          <a:prstGeom prst="straightConnector1">
            <a:avLst/>
          </a:prstGeom>
          <a:noFill/>
          <a:ln cap="flat" cmpd="sng" w="9525">
            <a:solidFill>
              <a:schemeClr val="dk2"/>
            </a:solidFill>
            <a:prstDash val="solid"/>
            <a:round/>
            <a:headEnd len="med" w="med" type="none"/>
            <a:tailEnd len="med" w="med" type="triangle"/>
          </a:ln>
        </p:spPr>
      </p:cxnSp>
      <p:sp>
        <p:nvSpPr>
          <p:cNvPr id="202" name="Google Shape;202;p18"/>
          <p:cNvSpPr/>
          <p:nvPr/>
        </p:nvSpPr>
        <p:spPr>
          <a:xfrm>
            <a:off x="6921139" y="2794562"/>
            <a:ext cx="991800" cy="623100"/>
          </a:xfrm>
          <a:prstGeom prst="roundRect">
            <a:avLst>
              <a:gd fmla="val 16667" name="adj"/>
            </a:avLst>
          </a:prstGeom>
          <a:solidFill>
            <a:srgbClr val="0C4C9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Trust Region Policy Optimization</a:t>
            </a:r>
            <a:endParaRPr b="1" sz="1000">
              <a:solidFill>
                <a:srgbClr val="F9F7F0"/>
              </a:solidFill>
              <a:latin typeface="Poppins"/>
              <a:ea typeface="Poppins"/>
              <a:cs typeface="Poppins"/>
              <a:sym typeface="Poppins"/>
            </a:endParaRPr>
          </a:p>
          <a:p>
            <a:pPr indent="0" lvl="0" marL="0" rtl="0" algn="ctr">
              <a:spcBef>
                <a:spcPts val="0"/>
              </a:spcBef>
              <a:spcAft>
                <a:spcPts val="0"/>
              </a:spcAft>
              <a:buNone/>
            </a:pPr>
            <a:r>
              <a:rPr lang="en" sz="1000">
                <a:solidFill>
                  <a:srgbClr val="F9F7F0"/>
                </a:solidFill>
                <a:latin typeface="Poppins"/>
                <a:ea typeface="Poppins"/>
                <a:cs typeface="Poppins"/>
                <a:sym typeface="Poppins"/>
              </a:rPr>
              <a:t>(TRPO)</a:t>
            </a:r>
            <a:endParaRPr sz="1000">
              <a:solidFill>
                <a:srgbClr val="F9F7F0"/>
              </a:solidFill>
              <a:latin typeface="Poppins"/>
              <a:ea typeface="Poppins"/>
              <a:cs typeface="Poppins"/>
              <a:sym typeface="Poppins"/>
            </a:endParaRPr>
          </a:p>
        </p:txBody>
      </p:sp>
      <p:cxnSp>
        <p:nvCxnSpPr>
          <p:cNvPr id="203" name="Google Shape;203;p18"/>
          <p:cNvCxnSpPr>
            <a:stCxn id="189" idx="2"/>
            <a:endCxn id="202" idx="0"/>
          </p:cNvCxnSpPr>
          <p:nvPr/>
        </p:nvCxnSpPr>
        <p:spPr>
          <a:xfrm>
            <a:off x="6274138" y="2582823"/>
            <a:ext cx="1143000" cy="21180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p18"/>
          <p:cNvSpPr/>
          <p:nvPr/>
        </p:nvSpPr>
        <p:spPr>
          <a:xfrm>
            <a:off x="5206739" y="3632012"/>
            <a:ext cx="991800" cy="623100"/>
          </a:xfrm>
          <a:prstGeom prst="roundRect">
            <a:avLst>
              <a:gd fmla="val 16667" name="adj"/>
            </a:avLst>
          </a:prstGeom>
          <a:solidFill>
            <a:srgbClr val="0C4C9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Recurrent PPO</a:t>
            </a:r>
            <a:endParaRPr b="1" sz="1000">
              <a:solidFill>
                <a:srgbClr val="F9F7F0"/>
              </a:solidFill>
              <a:latin typeface="Poppins"/>
              <a:ea typeface="Poppins"/>
              <a:cs typeface="Poppins"/>
              <a:sym typeface="Poppins"/>
            </a:endParaRPr>
          </a:p>
          <a:p>
            <a:pPr indent="0" lvl="0" marL="0" rtl="0" algn="ctr">
              <a:spcBef>
                <a:spcPts val="0"/>
              </a:spcBef>
              <a:spcAft>
                <a:spcPts val="0"/>
              </a:spcAft>
              <a:buNone/>
            </a:pPr>
            <a:r>
              <a:rPr lang="en" sz="1000">
                <a:solidFill>
                  <a:srgbClr val="F9F7F0"/>
                </a:solidFill>
                <a:latin typeface="Poppins"/>
                <a:ea typeface="Poppins"/>
                <a:cs typeface="Poppins"/>
                <a:sym typeface="Poppins"/>
              </a:rPr>
              <a:t>(R-PPO)</a:t>
            </a:r>
            <a:endParaRPr sz="1000">
              <a:solidFill>
                <a:srgbClr val="F9F7F0"/>
              </a:solidFill>
              <a:latin typeface="Poppins"/>
              <a:ea typeface="Poppins"/>
              <a:cs typeface="Poppins"/>
              <a:sym typeface="Poppins"/>
            </a:endParaRPr>
          </a:p>
        </p:txBody>
      </p:sp>
      <p:sp>
        <p:nvSpPr>
          <p:cNvPr id="205" name="Google Shape;205;p18"/>
          <p:cNvSpPr/>
          <p:nvPr/>
        </p:nvSpPr>
        <p:spPr>
          <a:xfrm>
            <a:off x="6349739" y="3623837"/>
            <a:ext cx="991800" cy="623100"/>
          </a:xfrm>
          <a:prstGeom prst="roundRect">
            <a:avLst>
              <a:gd fmla="val 16667" name="adj"/>
            </a:avLst>
          </a:prstGeom>
          <a:solidFill>
            <a:srgbClr val="0C4C9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Maskable PPO</a:t>
            </a:r>
            <a:endParaRPr b="1" sz="1000">
              <a:solidFill>
                <a:srgbClr val="F9F7F0"/>
              </a:solidFill>
              <a:latin typeface="Poppins"/>
              <a:ea typeface="Poppins"/>
              <a:cs typeface="Poppins"/>
              <a:sym typeface="Poppins"/>
            </a:endParaRPr>
          </a:p>
          <a:p>
            <a:pPr indent="0" lvl="0" marL="0" rtl="0" algn="ctr">
              <a:spcBef>
                <a:spcPts val="0"/>
              </a:spcBef>
              <a:spcAft>
                <a:spcPts val="0"/>
              </a:spcAft>
              <a:buNone/>
            </a:pPr>
            <a:r>
              <a:rPr lang="en" sz="1000">
                <a:solidFill>
                  <a:srgbClr val="F9F7F0"/>
                </a:solidFill>
                <a:latin typeface="Poppins"/>
                <a:ea typeface="Poppins"/>
                <a:cs typeface="Poppins"/>
                <a:sym typeface="Poppins"/>
              </a:rPr>
              <a:t>(M-PPO)</a:t>
            </a:r>
            <a:endParaRPr sz="1000">
              <a:solidFill>
                <a:srgbClr val="F9F7F0"/>
              </a:solidFill>
              <a:latin typeface="Poppins"/>
              <a:ea typeface="Poppins"/>
              <a:cs typeface="Poppins"/>
              <a:sym typeface="Poppins"/>
            </a:endParaRPr>
          </a:p>
        </p:txBody>
      </p:sp>
      <p:sp>
        <p:nvSpPr>
          <p:cNvPr id="206" name="Google Shape;206;p18"/>
          <p:cNvSpPr/>
          <p:nvPr/>
        </p:nvSpPr>
        <p:spPr>
          <a:xfrm>
            <a:off x="7712614" y="3624587"/>
            <a:ext cx="991800" cy="623100"/>
          </a:xfrm>
          <a:prstGeom prst="roundRect">
            <a:avLst>
              <a:gd fmla="val 16667" name="adj"/>
            </a:avLst>
          </a:prstGeom>
          <a:solidFill>
            <a:srgbClr val="0C4C9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F9F7F0"/>
                </a:solidFill>
                <a:latin typeface="Poppins"/>
                <a:ea typeface="Poppins"/>
                <a:cs typeface="Poppins"/>
                <a:sym typeface="Poppins"/>
              </a:rPr>
              <a:t>Augmented Random Search</a:t>
            </a:r>
            <a:endParaRPr b="1" sz="1000">
              <a:solidFill>
                <a:srgbClr val="F9F7F0"/>
              </a:solidFill>
              <a:latin typeface="Poppins"/>
              <a:ea typeface="Poppins"/>
              <a:cs typeface="Poppins"/>
              <a:sym typeface="Poppins"/>
            </a:endParaRPr>
          </a:p>
          <a:p>
            <a:pPr indent="0" lvl="0" marL="0" rtl="0" algn="ctr">
              <a:spcBef>
                <a:spcPts val="0"/>
              </a:spcBef>
              <a:spcAft>
                <a:spcPts val="0"/>
              </a:spcAft>
              <a:buNone/>
            </a:pPr>
            <a:r>
              <a:rPr lang="en" sz="1000">
                <a:solidFill>
                  <a:srgbClr val="F9F7F0"/>
                </a:solidFill>
                <a:latin typeface="Poppins"/>
                <a:ea typeface="Poppins"/>
                <a:cs typeface="Poppins"/>
                <a:sym typeface="Poppins"/>
              </a:rPr>
              <a:t>(ARS)</a:t>
            </a:r>
            <a:endParaRPr sz="1000">
              <a:solidFill>
                <a:srgbClr val="F9F7F0"/>
              </a:solidFill>
              <a:latin typeface="Poppins"/>
              <a:ea typeface="Poppins"/>
              <a:cs typeface="Poppins"/>
              <a:sym typeface="Poppins"/>
            </a:endParaRPr>
          </a:p>
        </p:txBody>
      </p:sp>
      <p:cxnSp>
        <p:nvCxnSpPr>
          <p:cNvPr id="207" name="Google Shape;207;p18"/>
          <p:cNvCxnSpPr>
            <a:stCxn id="190" idx="2"/>
            <a:endCxn id="206" idx="0"/>
          </p:cNvCxnSpPr>
          <p:nvPr/>
        </p:nvCxnSpPr>
        <p:spPr>
          <a:xfrm>
            <a:off x="8208525" y="2582837"/>
            <a:ext cx="0" cy="10419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18"/>
          <p:cNvCxnSpPr>
            <a:stCxn id="200" idx="2"/>
            <a:endCxn id="204" idx="0"/>
          </p:cNvCxnSpPr>
          <p:nvPr/>
        </p:nvCxnSpPr>
        <p:spPr>
          <a:xfrm flipH="1">
            <a:off x="5702639" y="3414874"/>
            <a:ext cx="571500" cy="21720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18"/>
          <p:cNvCxnSpPr>
            <a:stCxn id="200" idx="2"/>
            <a:endCxn id="205" idx="0"/>
          </p:cNvCxnSpPr>
          <p:nvPr/>
        </p:nvCxnSpPr>
        <p:spPr>
          <a:xfrm>
            <a:off x="6274139" y="3414874"/>
            <a:ext cx="571500" cy="20910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p18"/>
          <p:cNvCxnSpPr/>
          <p:nvPr/>
        </p:nvCxnSpPr>
        <p:spPr>
          <a:xfrm rot="10800000">
            <a:off x="3177975" y="905175"/>
            <a:ext cx="0" cy="3568500"/>
          </a:xfrm>
          <a:prstGeom prst="straightConnector1">
            <a:avLst/>
          </a:prstGeom>
          <a:noFill/>
          <a:ln cap="flat" cmpd="sng" w="19050">
            <a:solidFill>
              <a:srgbClr val="A7A496"/>
            </a:solidFill>
            <a:prstDash val="dash"/>
            <a:round/>
            <a:headEnd len="med" w="med" type="none"/>
            <a:tailEnd len="med" w="med" type="none"/>
          </a:ln>
        </p:spPr>
      </p:cxnSp>
      <p:sp>
        <p:nvSpPr>
          <p:cNvPr id="211" name="Google Shape;211;p18"/>
          <p:cNvSpPr txBox="1"/>
          <p:nvPr/>
        </p:nvSpPr>
        <p:spPr>
          <a:xfrm>
            <a:off x="1507250" y="179563"/>
            <a:ext cx="460500" cy="6465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9D9337"/>
                </a:solidFill>
                <a:latin typeface="Poppins"/>
                <a:ea typeface="Poppins"/>
                <a:cs typeface="Poppins"/>
                <a:sym typeface="Poppins"/>
              </a:rPr>
              <a:t>1.</a:t>
            </a:r>
            <a:endParaRPr b="1" sz="3000">
              <a:solidFill>
                <a:srgbClr val="9D9337"/>
              </a:solidFill>
            </a:endParaRPr>
          </a:p>
        </p:txBody>
      </p:sp>
      <p:sp>
        <p:nvSpPr>
          <p:cNvPr id="212" name="Google Shape;212;p18"/>
          <p:cNvSpPr txBox="1"/>
          <p:nvPr/>
        </p:nvSpPr>
        <p:spPr>
          <a:xfrm rot="-416">
            <a:off x="5061625" y="4666553"/>
            <a:ext cx="2477100" cy="292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700">
                <a:solidFill>
                  <a:srgbClr val="0C4C9F"/>
                </a:solidFill>
                <a:latin typeface="Poppins"/>
                <a:ea typeface="Poppins"/>
                <a:cs typeface="Poppins"/>
                <a:sym typeface="Poppins"/>
              </a:rPr>
              <a:t>Image courtesy of Source </a:t>
            </a:r>
            <a:r>
              <a:rPr lang="en" sz="700">
                <a:solidFill>
                  <a:srgbClr val="22BECF"/>
                </a:solidFill>
                <a:latin typeface="Poppins"/>
                <a:ea typeface="Poppins"/>
                <a:cs typeface="Poppins"/>
                <a:sym typeface="Poppins"/>
              </a:rPr>
              <a:t>[6]</a:t>
            </a:r>
            <a:endParaRPr sz="900">
              <a:solidFill>
                <a:srgbClr val="22BECF"/>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216" name="Shape 216"/>
        <p:cNvGrpSpPr/>
        <p:nvPr/>
      </p:nvGrpSpPr>
      <p:grpSpPr>
        <a:xfrm>
          <a:off x="0" y="0"/>
          <a:ext cx="0" cy="0"/>
          <a:chOff x="0" y="0"/>
          <a:chExt cx="0" cy="0"/>
        </a:xfrm>
      </p:grpSpPr>
      <p:sp>
        <p:nvSpPr>
          <p:cNvPr id="217" name="Google Shape;217;p19"/>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Results - </a:t>
            </a:r>
            <a:r>
              <a:rPr b="1" lang="en" sz="1100">
                <a:solidFill>
                  <a:srgbClr val="9D9337"/>
                </a:solidFill>
                <a:latin typeface="Poppins"/>
                <a:ea typeface="Poppins"/>
                <a:cs typeface="Poppins"/>
                <a:sym typeface="Poppins"/>
              </a:rPr>
              <a:t>1.</a:t>
            </a:r>
            <a:r>
              <a:rPr b="1" lang="en" sz="1100">
                <a:solidFill>
                  <a:srgbClr val="9D9337"/>
                </a:solidFill>
              </a:rPr>
              <a:t> </a:t>
            </a:r>
            <a:r>
              <a:rPr lang="en" sz="1100">
                <a:solidFill>
                  <a:srgbClr val="0C4C9F"/>
                </a:solidFill>
                <a:latin typeface="Poppins"/>
                <a:ea typeface="Poppins"/>
                <a:cs typeface="Poppins"/>
                <a:sym typeface="Poppins"/>
              </a:rPr>
              <a:t>Single Unit Benchmark Study</a:t>
            </a:r>
            <a:endParaRPr sz="1100">
              <a:solidFill>
                <a:srgbClr val="0C4C9F"/>
              </a:solidFill>
              <a:latin typeface="Poppins"/>
              <a:ea typeface="Poppins"/>
              <a:cs typeface="Poppins"/>
              <a:sym typeface="Poppins"/>
            </a:endParaRPr>
          </a:p>
        </p:txBody>
      </p:sp>
      <p:sp>
        <p:nvSpPr>
          <p:cNvPr id="218" name="Google Shape;218;p19"/>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06/</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219" name="Google Shape;219;p19"/>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220" name="Google Shape;220;p19"/>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221" name="Google Shape;221;p19"/>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sp>
        <p:nvSpPr>
          <p:cNvPr id="222" name="Google Shape;222;p19"/>
          <p:cNvSpPr txBox="1"/>
          <p:nvPr/>
        </p:nvSpPr>
        <p:spPr>
          <a:xfrm>
            <a:off x="330275" y="1146500"/>
            <a:ext cx="19164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100">
                <a:solidFill>
                  <a:srgbClr val="0C4C9F"/>
                </a:solidFill>
                <a:latin typeface="Poppins"/>
                <a:ea typeface="Poppins"/>
                <a:cs typeface="Poppins"/>
                <a:sym typeface="Poppins"/>
              </a:rPr>
              <a:t>Metrics</a:t>
            </a:r>
            <a:endParaRPr sz="2100">
              <a:solidFill>
                <a:srgbClr val="0C4C9F"/>
              </a:solidFill>
              <a:latin typeface="Poppins"/>
              <a:ea typeface="Poppins"/>
              <a:cs typeface="Poppins"/>
              <a:sym typeface="Poppins"/>
            </a:endParaRPr>
          </a:p>
        </p:txBody>
      </p:sp>
      <p:cxnSp>
        <p:nvCxnSpPr>
          <p:cNvPr id="223" name="Google Shape;223;p19"/>
          <p:cNvCxnSpPr/>
          <p:nvPr/>
        </p:nvCxnSpPr>
        <p:spPr>
          <a:xfrm rot="10800000">
            <a:off x="2296675" y="909875"/>
            <a:ext cx="0" cy="3568500"/>
          </a:xfrm>
          <a:prstGeom prst="straightConnector1">
            <a:avLst/>
          </a:prstGeom>
          <a:noFill/>
          <a:ln cap="flat" cmpd="sng" w="19050">
            <a:solidFill>
              <a:srgbClr val="A7A496"/>
            </a:solidFill>
            <a:prstDash val="dash"/>
            <a:round/>
            <a:headEnd len="med" w="med" type="none"/>
            <a:tailEnd len="med" w="med" type="none"/>
          </a:ln>
        </p:spPr>
      </p:cxnSp>
      <p:sp>
        <p:nvSpPr>
          <p:cNvPr id="224" name="Google Shape;224;p19"/>
          <p:cNvSpPr txBox="1"/>
          <p:nvPr/>
        </p:nvSpPr>
        <p:spPr>
          <a:xfrm>
            <a:off x="330275" y="1782650"/>
            <a:ext cx="1916400" cy="62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1600">
                <a:solidFill>
                  <a:srgbClr val="C95F38"/>
                </a:solidFill>
                <a:latin typeface="Poppins"/>
                <a:ea typeface="Poppins"/>
                <a:cs typeface="Poppins"/>
                <a:sym typeface="Poppins"/>
              </a:rPr>
              <a:t>Episode Length</a:t>
            </a:r>
            <a:endParaRPr b="1" sz="1600">
              <a:solidFill>
                <a:srgbClr val="C95F38"/>
              </a:solidFill>
              <a:latin typeface="Poppins"/>
              <a:ea typeface="Poppins"/>
              <a:cs typeface="Poppins"/>
              <a:sym typeface="Poppins"/>
            </a:endParaRPr>
          </a:p>
          <a:p>
            <a:pPr indent="0" lvl="0" marL="0" rtl="0" algn="ctr">
              <a:lnSpc>
                <a:spcPct val="115000"/>
              </a:lnSpc>
              <a:spcBef>
                <a:spcPts val="0"/>
              </a:spcBef>
              <a:spcAft>
                <a:spcPts val="1000"/>
              </a:spcAft>
              <a:buNone/>
            </a:pPr>
            <a:r>
              <a:rPr lang="en" sz="1000">
                <a:solidFill>
                  <a:srgbClr val="0C4C9F"/>
                </a:solidFill>
                <a:latin typeface="Poppins"/>
                <a:ea typeface="Poppins"/>
                <a:cs typeface="Poppins"/>
                <a:sym typeface="Poppins"/>
              </a:rPr>
              <a:t>(factory sustainability)</a:t>
            </a:r>
            <a:endParaRPr sz="1000">
              <a:solidFill>
                <a:srgbClr val="0C4C9F"/>
              </a:solidFill>
              <a:latin typeface="Poppins"/>
              <a:ea typeface="Poppins"/>
              <a:cs typeface="Poppins"/>
              <a:sym typeface="Poppins"/>
            </a:endParaRPr>
          </a:p>
        </p:txBody>
      </p:sp>
      <p:sp>
        <p:nvSpPr>
          <p:cNvPr id="225" name="Google Shape;225;p19"/>
          <p:cNvSpPr txBox="1"/>
          <p:nvPr/>
        </p:nvSpPr>
        <p:spPr>
          <a:xfrm>
            <a:off x="330275" y="2656288"/>
            <a:ext cx="1916400" cy="62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1600">
                <a:solidFill>
                  <a:srgbClr val="9D9337"/>
                </a:solidFill>
                <a:latin typeface="Poppins"/>
                <a:ea typeface="Poppins"/>
                <a:cs typeface="Poppins"/>
                <a:sym typeface="Poppins"/>
              </a:rPr>
              <a:t>Ice Transferred</a:t>
            </a:r>
            <a:endParaRPr b="1" sz="1600">
              <a:solidFill>
                <a:srgbClr val="9D9337"/>
              </a:solidFill>
              <a:latin typeface="Poppins"/>
              <a:ea typeface="Poppins"/>
              <a:cs typeface="Poppins"/>
              <a:sym typeface="Poppins"/>
            </a:endParaRPr>
          </a:p>
          <a:p>
            <a:pPr indent="0" lvl="0" marL="0" rtl="0" algn="ctr">
              <a:lnSpc>
                <a:spcPct val="115000"/>
              </a:lnSpc>
              <a:spcBef>
                <a:spcPts val="0"/>
              </a:spcBef>
              <a:spcAft>
                <a:spcPts val="1000"/>
              </a:spcAft>
              <a:buNone/>
            </a:pPr>
            <a:r>
              <a:rPr lang="en" sz="1000">
                <a:solidFill>
                  <a:srgbClr val="0C4C9F"/>
                </a:solidFill>
                <a:latin typeface="Poppins"/>
                <a:ea typeface="Poppins"/>
                <a:cs typeface="Poppins"/>
                <a:sym typeface="Poppins"/>
              </a:rPr>
              <a:t>(resource allocation)</a:t>
            </a:r>
            <a:endParaRPr sz="1000">
              <a:solidFill>
                <a:srgbClr val="0C4C9F"/>
              </a:solidFill>
              <a:latin typeface="Poppins"/>
              <a:ea typeface="Poppins"/>
              <a:cs typeface="Poppins"/>
              <a:sym typeface="Poppins"/>
            </a:endParaRPr>
          </a:p>
        </p:txBody>
      </p:sp>
      <p:sp>
        <p:nvSpPr>
          <p:cNvPr id="226" name="Google Shape;226;p19"/>
          <p:cNvSpPr txBox="1"/>
          <p:nvPr/>
        </p:nvSpPr>
        <p:spPr>
          <a:xfrm>
            <a:off x="330275" y="3529900"/>
            <a:ext cx="1916400" cy="62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1600">
                <a:solidFill>
                  <a:srgbClr val="22BECF"/>
                </a:solidFill>
                <a:latin typeface="Poppins"/>
                <a:ea typeface="Poppins"/>
                <a:cs typeface="Poppins"/>
                <a:sym typeface="Poppins"/>
              </a:rPr>
              <a:t>Ice Dug</a:t>
            </a:r>
            <a:endParaRPr b="1" sz="1600">
              <a:solidFill>
                <a:srgbClr val="22BECF"/>
              </a:solidFill>
              <a:latin typeface="Poppins"/>
              <a:ea typeface="Poppins"/>
              <a:cs typeface="Poppins"/>
              <a:sym typeface="Poppins"/>
            </a:endParaRPr>
          </a:p>
          <a:p>
            <a:pPr indent="0" lvl="0" marL="0" rtl="0" algn="ctr">
              <a:lnSpc>
                <a:spcPct val="115000"/>
              </a:lnSpc>
              <a:spcBef>
                <a:spcPts val="0"/>
              </a:spcBef>
              <a:spcAft>
                <a:spcPts val="1000"/>
              </a:spcAft>
              <a:buNone/>
            </a:pPr>
            <a:r>
              <a:rPr lang="en" sz="1000">
                <a:solidFill>
                  <a:srgbClr val="0C4C9F"/>
                </a:solidFill>
                <a:latin typeface="Poppins"/>
                <a:ea typeface="Poppins"/>
                <a:cs typeface="Poppins"/>
                <a:sym typeface="Poppins"/>
              </a:rPr>
              <a:t>(resource collection)</a:t>
            </a:r>
            <a:endParaRPr sz="1000">
              <a:solidFill>
                <a:srgbClr val="0C4C9F"/>
              </a:solidFill>
              <a:latin typeface="Poppins"/>
              <a:ea typeface="Poppins"/>
              <a:cs typeface="Poppins"/>
              <a:sym typeface="Poppins"/>
            </a:endParaRPr>
          </a:p>
        </p:txBody>
      </p:sp>
      <p:cxnSp>
        <p:nvCxnSpPr>
          <p:cNvPr id="227" name="Google Shape;227;p19"/>
          <p:cNvCxnSpPr>
            <a:stCxn id="224" idx="2"/>
            <a:endCxn id="225" idx="0"/>
          </p:cNvCxnSpPr>
          <p:nvPr/>
        </p:nvCxnSpPr>
        <p:spPr>
          <a:xfrm>
            <a:off x="1288475" y="2404550"/>
            <a:ext cx="0" cy="251700"/>
          </a:xfrm>
          <a:prstGeom prst="straightConnector1">
            <a:avLst/>
          </a:prstGeom>
          <a:noFill/>
          <a:ln cap="flat" cmpd="sng" w="19050">
            <a:solidFill>
              <a:srgbClr val="0C4C9F"/>
            </a:solidFill>
            <a:prstDash val="solid"/>
            <a:round/>
            <a:headEnd len="med" w="med" type="triangle"/>
            <a:tailEnd len="med" w="med" type="none"/>
          </a:ln>
        </p:spPr>
      </p:cxnSp>
      <p:cxnSp>
        <p:nvCxnSpPr>
          <p:cNvPr id="228" name="Google Shape;228;p19"/>
          <p:cNvCxnSpPr>
            <a:stCxn id="225" idx="2"/>
            <a:endCxn id="226" idx="0"/>
          </p:cNvCxnSpPr>
          <p:nvPr/>
        </p:nvCxnSpPr>
        <p:spPr>
          <a:xfrm>
            <a:off x="1288475" y="3278188"/>
            <a:ext cx="0" cy="251700"/>
          </a:xfrm>
          <a:prstGeom prst="straightConnector1">
            <a:avLst/>
          </a:prstGeom>
          <a:noFill/>
          <a:ln cap="flat" cmpd="sng" w="19050">
            <a:solidFill>
              <a:srgbClr val="0C4C9F"/>
            </a:solidFill>
            <a:prstDash val="solid"/>
            <a:round/>
            <a:headEnd len="med" w="med" type="triangle"/>
            <a:tailEnd len="med" w="med" type="none"/>
          </a:ln>
        </p:spPr>
      </p:cxnSp>
      <p:cxnSp>
        <p:nvCxnSpPr>
          <p:cNvPr id="229" name="Google Shape;229;p19"/>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230" name="Google Shape;230;p19"/>
          <p:cNvSpPr txBox="1"/>
          <p:nvPr/>
        </p:nvSpPr>
        <p:spPr>
          <a:xfrm>
            <a:off x="4641500" y="4075050"/>
            <a:ext cx="1916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200">
                <a:solidFill>
                  <a:srgbClr val="0C4C9F"/>
                </a:solidFill>
                <a:latin typeface="Poppins"/>
                <a:ea typeface="Poppins"/>
                <a:cs typeface="Poppins"/>
                <a:sym typeface="Poppins"/>
              </a:rPr>
              <a:t>Algorithms</a:t>
            </a:r>
            <a:endParaRPr b="1" sz="1200">
              <a:solidFill>
                <a:srgbClr val="0C4C9F"/>
              </a:solidFill>
              <a:latin typeface="Poppins"/>
              <a:ea typeface="Poppins"/>
              <a:cs typeface="Poppins"/>
              <a:sym typeface="Poppins"/>
            </a:endParaRPr>
          </a:p>
        </p:txBody>
      </p:sp>
      <p:sp>
        <p:nvSpPr>
          <p:cNvPr id="231" name="Google Shape;231;p19"/>
          <p:cNvSpPr txBox="1"/>
          <p:nvPr/>
        </p:nvSpPr>
        <p:spPr>
          <a:xfrm>
            <a:off x="4482725" y="1001763"/>
            <a:ext cx="25731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800">
                <a:solidFill>
                  <a:srgbClr val="0C4C9F"/>
                </a:solidFill>
                <a:latin typeface="Poppins"/>
                <a:ea typeface="Poppins"/>
                <a:cs typeface="Poppins"/>
                <a:sym typeface="Poppins"/>
              </a:rPr>
              <a:t>Evaluation Results</a:t>
            </a:r>
            <a:endParaRPr b="1" sz="1800">
              <a:solidFill>
                <a:srgbClr val="0C4C9F"/>
              </a:solidFill>
              <a:latin typeface="Poppins"/>
              <a:ea typeface="Poppins"/>
              <a:cs typeface="Poppins"/>
              <a:sym typeface="Poppins"/>
            </a:endParaRPr>
          </a:p>
        </p:txBody>
      </p:sp>
      <p:pic>
        <p:nvPicPr>
          <p:cNvPr id="232" name="Google Shape;232;p19"/>
          <p:cNvPicPr preferRelativeResize="0"/>
          <p:nvPr/>
        </p:nvPicPr>
        <p:blipFill>
          <a:blip r:embed="rId5">
            <a:alphaModFix/>
          </a:blip>
          <a:stretch>
            <a:fillRect/>
          </a:stretch>
        </p:blipFill>
        <p:spPr>
          <a:xfrm>
            <a:off x="2724887" y="1484200"/>
            <a:ext cx="6088786" cy="2580601"/>
          </a:xfrm>
          <a:prstGeom prst="rect">
            <a:avLst/>
          </a:prstGeom>
          <a:noFill/>
          <a:ln>
            <a:noFill/>
          </a:ln>
        </p:spPr>
      </p:pic>
      <p:sp>
        <p:nvSpPr>
          <p:cNvPr id="233" name="Google Shape;233;p19"/>
          <p:cNvSpPr txBox="1"/>
          <p:nvPr/>
        </p:nvSpPr>
        <p:spPr>
          <a:xfrm rot="-5400000">
            <a:off x="1620225" y="2379300"/>
            <a:ext cx="19164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300">
                <a:solidFill>
                  <a:srgbClr val="0C4C9F"/>
                </a:solidFill>
                <a:latin typeface="Poppins"/>
                <a:ea typeface="Poppins"/>
                <a:cs typeface="Poppins"/>
                <a:sym typeface="Poppins"/>
              </a:rPr>
              <a:t>Count </a:t>
            </a:r>
            <a:r>
              <a:rPr lang="en" sz="1300">
                <a:solidFill>
                  <a:srgbClr val="0C4C9F"/>
                </a:solidFill>
                <a:latin typeface="Poppins"/>
                <a:ea typeface="Poppins"/>
                <a:cs typeface="Poppins"/>
                <a:sym typeface="Poppins"/>
              </a:rPr>
              <a:t>(x 1,000)</a:t>
            </a:r>
            <a:endParaRPr sz="1300">
              <a:solidFill>
                <a:srgbClr val="0C4C9F"/>
              </a:solidFill>
              <a:latin typeface="Poppins"/>
              <a:ea typeface="Poppins"/>
              <a:cs typeface="Poppins"/>
              <a:sym typeface="Poppins"/>
            </a:endParaRPr>
          </a:p>
        </p:txBody>
      </p:sp>
      <p:sp>
        <p:nvSpPr>
          <p:cNvPr id="234" name="Google Shape;234;p19"/>
          <p:cNvSpPr/>
          <p:nvPr/>
        </p:nvSpPr>
        <p:spPr>
          <a:xfrm>
            <a:off x="7380125" y="3932400"/>
            <a:ext cx="460500" cy="251700"/>
          </a:xfrm>
          <a:prstGeom prst="rect">
            <a:avLst/>
          </a:prstGeom>
          <a:solidFill>
            <a:srgbClr val="F9F7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19"/>
          <p:cNvSpPr txBox="1"/>
          <p:nvPr/>
        </p:nvSpPr>
        <p:spPr>
          <a:xfrm>
            <a:off x="7367975" y="3859300"/>
            <a:ext cx="484800" cy="2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700">
                <a:solidFill>
                  <a:srgbClr val="C95F38"/>
                </a:solidFill>
                <a:latin typeface="Roboto"/>
                <a:ea typeface="Roboto"/>
                <a:cs typeface="Roboto"/>
                <a:sym typeface="Roboto"/>
              </a:rPr>
              <a:t>M-PPO</a:t>
            </a:r>
            <a:endParaRPr b="1" sz="900">
              <a:solidFill>
                <a:srgbClr val="C95F38"/>
              </a:solidFill>
              <a:latin typeface="Roboto"/>
              <a:ea typeface="Roboto"/>
              <a:cs typeface="Roboto"/>
              <a:sym typeface="Roboto"/>
            </a:endParaRPr>
          </a:p>
        </p:txBody>
      </p:sp>
      <p:sp>
        <p:nvSpPr>
          <p:cNvPr id="236" name="Google Shape;236;p19"/>
          <p:cNvSpPr txBox="1"/>
          <p:nvPr/>
        </p:nvSpPr>
        <p:spPr>
          <a:xfrm>
            <a:off x="1507250" y="179563"/>
            <a:ext cx="460500" cy="6465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9D9337"/>
                </a:solidFill>
                <a:latin typeface="Poppins"/>
                <a:ea typeface="Poppins"/>
                <a:cs typeface="Poppins"/>
                <a:sym typeface="Poppins"/>
              </a:rPr>
              <a:t>1.</a:t>
            </a:r>
            <a:endParaRPr b="1" sz="3000">
              <a:solidFill>
                <a:srgbClr val="9D9337"/>
              </a:solidFill>
            </a:endParaRPr>
          </a:p>
        </p:txBody>
      </p:sp>
      <p:sp>
        <p:nvSpPr>
          <p:cNvPr id="237" name="Google Shape;237;p19"/>
          <p:cNvSpPr txBox="1"/>
          <p:nvPr/>
        </p:nvSpPr>
        <p:spPr>
          <a:xfrm>
            <a:off x="1507250" y="179575"/>
            <a:ext cx="65421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3000">
                <a:solidFill>
                  <a:srgbClr val="0C4C9F"/>
                </a:solidFill>
                <a:latin typeface="Poppins"/>
                <a:ea typeface="Poppins"/>
                <a:cs typeface="Poppins"/>
                <a:sym typeface="Poppins"/>
              </a:rPr>
              <a:t>Single Unit</a:t>
            </a:r>
            <a:r>
              <a:rPr b="1" lang="en" sz="3000">
                <a:solidFill>
                  <a:srgbClr val="0C4C9F"/>
                </a:solidFill>
                <a:latin typeface="Poppins"/>
                <a:ea typeface="Poppins"/>
                <a:cs typeface="Poppins"/>
                <a:sym typeface="Poppins"/>
              </a:rPr>
              <a:t> Benchmark Study</a:t>
            </a:r>
            <a:endParaRPr b="1" sz="1300">
              <a:solidFill>
                <a:srgbClr val="0C4C9F"/>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241" name="Shape 241"/>
        <p:cNvGrpSpPr/>
        <p:nvPr/>
      </p:nvGrpSpPr>
      <p:grpSpPr>
        <a:xfrm>
          <a:off x="0" y="0"/>
          <a:ext cx="0" cy="0"/>
          <a:chOff x="0" y="0"/>
          <a:chExt cx="0" cy="0"/>
        </a:xfrm>
      </p:grpSpPr>
      <p:pic>
        <p:nvPicPr>
          <p:cNvPr id="242" name="Google Shape;242;p20"/>
          <p:cNvPicPr preferRelativeResize="0"/>
          <p:nvPr/>
        </p:nvPicPr>
        <p:blipFill>
          <a:blip r:embed="rId3">
            <a:alphaModFix/>
          </a:blip>
          <a:stretch>
            <a:fillRect/>
          </a:stretch>
        </p:blipFill>
        <p:spPr>
          <a:xfrm>
            <a:off x="3708125" y="1163475"/>
            <a:ext cx="4065633" cy="1614950"/>
          </a:xfrm>
          <a:prstGeom prst="rect">
            <a:avLst/>
          </a:prstGeom>
          <a:noFill/>
          <a:ln>
            <a:noFill/>
          </a:ln>
        </p:spPr>
      </p:pic>
      <p:sp>
        <p:nvSpPr>
          <p:cNvPr id="243" name="Google Shape;243;p20"/>
          <p:cNvSpPr txBox="1"/>
          <p:nvPr/>
        </p:nvSpPr>
        <p:spPr>
          <a:xfrm>
            <a:off x="1764750" y="156650"/>
            <a:ext cx="62634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Centralized </a:t>
            </a:r>
            <a:r>
              <a:rPr lang="en" sz="3000">
                <a:solidFill>
                  <a:srgbClr val="0C4C9F"/>
                </a:solidFill>
                <a:latin typeface="Poppins"/>
                <a:ea typeface="Poppins"/>
                <a:cs typeface="Poppins"/>
                <a:sym typeface="Poppins"/>
              </a:rPr>
              <a:t>Model Architecture</a:t>
            </a:r>
            <a:endParaRPr sz="1300">
              <a:solidFill>
                <a:srgbClr val="0C4C9F"/>
              </a:solidFill>
              <a:latin typeface="Poppins"/>
              <a:ea typeface="Poppins"/>
              <a:cs typeface="Poppins"/>
              <a:sym typeface="Poppins"/>
            </a:endParaRPr>
          </a:p>
        </p:txBody>
      </p:sp>
      <p:sp>
        <p:nvSpPr>
          <p:cNvPr id="244" name="Google Shape;244;p20"/>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Methods - </a:t>
            </a:r>
            <a:r>
              <a:rPr b="1" lang="en" sz="1100">
                <a:solidFill>
                  <a:srgbClr val="CA5F38"/>
                </a:solidFill>
                <a:latin typeface="Poppins"/>
                <a:ea typeface="Poppins"/>
                <a:cs typeface="Poppins"/>
                <a:sym typeface="Poppins"/>
              </a:rPr>
              <a:t>2. </a:t>
            </a:r>
            <a:r>
              <a:rPr lang="en" sz="1100">
                <a:solidFill>
                  <a:srgbClr val="0C4C9F"/>
                </a:solidFill>
                <a:latin typeface="Poppins"/>
                <a:ea typeface="Poppins"/>
                <a:cs typeface="Poppins"/>
                <a:sym typeface="Poppins"/>
              </a:rPr>
              <a:t>(Centralized)</a:t>
            </a:r>
            <a:endParaRPr sz="1100">
              <a:solidFill>
                <a:srgbClr val="0C4C9F"/>
              </a:solidFill>
              <a:latin typeface="Poppins"/>
              <a:ea typeface="Poppins"/>
              <a:cs typeface="Poppins"/>
              <a:sym typeface="Poppins"/>
            </a:endParaRPr>
          </a:p>
        </p:txBody>
      </p:sp>
      <p:sp>
        <p:nvSpPr>
          <p:cNvPr id="245" name="Google Shape;245;p20"/>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07/</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246" name="Google Shape;246;p20"/>
          <p:cNvPicPr preferRelativeResize="0"/>
          <p:nvPr/>
        </p:nvPicPr>
        <p:blipFill>
          <a:blip r:embed="rId4">
            <a:alphaModFix/>
          </a:blip>
          <a:stretch>
            <a:fillRect/>
          </a:stretch>
        </p:blipFill>
        <p:spPr>
          <a:xfrm>
            <a:off x="7624875" y="4569303"/>
            <a:ext cx="460558" cy="477450"/>
          </a:xfrm>
          <a:prstGeom prst="rect">
            <a:avLst/>
          </a:prstGeom>
          <a:noFill/>
          <a:ln>
            <a:noFill/>
          </a:ln>
        </p:spPr>
      </p:pic>
      <p:pic>
        <p:nvPicPr>
          <p:cNvPr id="247" name="Google Shape;247;p20"/>
          <p:cNvPicPr preferRelativeResize="0"/>
          <p:nvPr/>
        </p:nvPicPr>
        <p:blipFill rotWithShape="1">
          <a:blip r:embed="rId5">
            <a:alphaModFix/>
          </a:blip>
          <a:srcRect b="49091" l="0" r="0" t="0"/>
          <a:stretch/>
        </p:blipFill>
        <p:spPr>
          <a:xfrm>
            <a:off x="8171563" y="4569300"/>
            <a:ext cx="594375" cy="477450"/>
          </a:xfrm>
          <a:prstGeom prst="rect">
            <a:avLst/>
          </a:prstGeom>
          <a:noFill/>
          <a:ln>
            <a:noFill/>
          </a:ln>
        </p:spPr>
      </p:pic>
      <p:cxnSp>
        <p:nvCxnSpPr>
          <p:cNvPr id="248" name="Google Shape;248;p20"/>
          <p:cNvCxnSpPr/>
          <p:nvPr/>
        </p:nvCxnSpPr>
        <p:spPr>
          <a:xfrm>
            <a:off x="330275" y="909875"/>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249" name="Google Shape;249;p20"/>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250" name="Google Shape;250;p20"/>
          <p:cNvSpPr txBox="1"/>
          <p:nvPr/>
        </p:nvSpPr>
        <p:spPr>
          <a:xfrm>
            <a:off x="139000" y="1575625"/>
            <a:ext cx="3039000" cy="18777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Multiple </a:t>
            </a:r>
            <a:r>
              <a:rPr b="1" lang="en" sz="1100">
                <a:solidFill>
                  <a:srgbClr val="0C4C9F"/>
                </a:solidFill>
                <a:latin typeface="Poppins"/>
                <a:ea typeface="Poppins"/>
                <a:cs typeface="Poppins"/>
                <a:sym typeface="Poppins"/>
              </a:rPr>
              <a:t>units</a:t>
            </a:r>
            <a:r>
              <a:rPr lang="en" sz="1100">
                <a:solidFill>
                  <a:srgbClr val="0C4C9F"/>
                </a:solidFill>
                <a:latin typeface="Poppins"/>
                <a:ea typeface="Poppins"/>
                <a:cs typeface="Poppins"/>
                <a:sym typeface="Poppins"/>
              </a:rPr>
              <a:t> in the environment</a:t>
            </a:r>
            <a:endParaRPr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One agent</a:t>
            </a:r>
            <a:r>
              <a:rPr lang="en" sz="1100">
                <a:solidFill>
                  <a:srgbClr val="0C4C9F"/>
                </a:solidFill>
                <a:latin typeface="Poppins"/>
                <a:ea typeface="Poppins"/>
                <a:cs typeface="Poppins"/>
                <a:sym typeface="Poppins"/>
              </a:rPr>
              <a:t> (global)</a:t>
            </a:r>
            <a:endParaRPr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No self-play</a:t>
            </a:r>
            <a:endParaRPr b="1"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Full</a:t>
            </a:r>
            <a:r>
              <a:rPr lang="en" sz="1100">
                <a:solidFill>
                  <a:srgbClr val="0C4C9F"/>
                </a:solidFill>
                <a:latin typeface="Poppins"/>
                <a:ea typeface="Poppins"/>
                <a:cs typeface="Poppins"/>
                <a:sym typeface="Poppins"/>
              </a:rPr>
              <a:t> action space</a:t>
            </a:r>
            <a:endParaRPr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CNN</a:t>
            </a:r>
            <a:r>
              <a:rPr lang="en" sz="1100">
                <a:solidFill>
                  <a:srgbClr val="0C4C9F"/>
                </a:solidFill>
                <a:latin typeface="Poppins"/>
                <a:ea typeface="Poppins"/>
                <a:cs typeface="Poppins"/>
                <a:sym typeface="Poppins"/>
              </a:rPr>
              <a:t> observation space</a:t>
            </a:r>
            <a:endParaRPr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Limited</a:t>
            </a:r>
            <a:r>
              <a:rPr lang="en" sz="1100">
                <a:solidFill>
                  <a:srgbClr val="0C4C9F"/>
                </a:solidFill>
                <a:latin typeface="Poppins"/>
                <a:ea typeface="Poppins"/>
                <a:cs typeface="Poppins"/>
                <a:sym typeface="Poppins"/>
              </a:rPr>
              <a:t> goals</a:t>
            </a:r>
            <a:endParaRPr sz="1100">
              <a:solidFill>
                <a:srgbClr val="0C4C9F"/>
              </a:solidFill>
              <a:latin typeface="Poppins"/>
              <a:ea typeface="Poppins"/>
              <a:cs typeface="Poppins"/>
              <a:sym typeface="Poppins"/>
            </a:endParaRPr>
          </a:p>
          <a:p>
            <a:pPr indent="-298450" lvl="0" marL="457200" rtl="0" algn="l">
              <a:lnSpc>
                <a:spcPct val="150000"/>
              </a:lnSpc>
              <a:spcBef>
                <a:spcPts val="0"/>
              </a:spcBef>
              <a:spcAft>
                <a:spcPts val="0"/>
              </a:spcAft>
              <a:buClr>
                <a:srgbClr val="0C4C9F"/>
              </a:buClr>
              <a:buSzPts val="1100"/>
              <a:buFont typeface="Poppins"/>
              <a:buChar char="●"/>
            </a:pPr>
            <a:r>
              <a:rPr lang="en" sz="1100">
                <a:solidFill>
                  <a:srgbClr val="0C4C9F"/>
                </a:solidFill>
                <a:latin typeface="Poppins"/>
                <a:ea typeface="Poppins"/>
                <a:cs typeface="Poppins"/>
                <a:sym typeface="Poppins"/>
              </a:rPr>
              <a:t>Stable Baselines 3 </a:t>
            </a:r>
            <a:r>
              <a:rPr lang="en" sz="1100">
                <a:solidFill>
                  <a:srgbClr val="22BECF"/>
                </a:solidFill>
                <a:latin typeface="Poppins"/>
                <a:ea typeface="Poppins"/>
                <a:cs typeface="Poppins"/>
                <a:sym typeface="Poppins"/>
              </a:rPr>
              <a:t>[6]</a:t>
            </a:r>
            <a:endParaRPr sz="1100">
              <a:solidFill>
                <a:srgbClr val="0C4C9F"/>
              </a:solidFill>
              <a:latin typeface="Poppins"/>
              <a:ea typeface="Poppins"/>
              <a:cs typeface="Poppins"/>
              <a:sym typeface="Poppins"/>
            </a:endParaRPr>
          </a:p>
        </p:txBody>
      </p:sp>
      <p:sp>
        <p:nvSpPr>
          <p:cNvPr id="251" name="Google Shape;251;p20"/>
          <p:cNvSpPr txBox="1"/>
          <p:nvPr/>
        </p:nvSpPr>
        <p:spPr>
          <a:xfrm>
            <a:off x="658150" y="1067725"/>
            <a:ext cx="19164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100">
                <a:solidFill>
                  <a:srgbClr val="0C4C9F"/>
                </a:solidFill>
                <a:latin typeface="Poppins"/>
                <a:ea typeface="Poppins"/>
                <a:cs typeface="Poppins"/>
                <a:sym typeface="Poppins"/>
              </a:rPr>
              <a:t>Setup</a:t>
            </a:r>
            <a:endParaRPr sz="2100">
              <a:solidFill>
                <a:srgbClr val="0C4C9F"/>
              </a:solidFill>
              <a:latin typeface="Poppins"/>
              <a:ea typeface="Poppins"/>
              <a:cs typeface="Poppins"/>
              <a:sym typeface="Poppins"/>
            </a:endParaRPr>
          </a:p>
        </p:txBody>
      </p:sp>
      <p:pic>
        <p:nvPicPr>
          <p:cNvPr id="252" name="Google Shape;252;p20"/>
          <p:cNvPicPr preferRelativeResize="0"/>
          <p:nvPr/>
        </p:nvPicPr>
        <p:blipFill>
          <a:blip r:embed="rId6">
            <a:alphaModFix/>
          </a:blip>
          <a:stretch>
            <a:fillRect/>
          </a:stretch>
        </p:blipFill>
        <p:spPr>
          <a:xfrm>
            <a:off x="2002900" y="3460316"/>
            <a:ext cx="1090799" cy="950109"/>
          </a:xfrm>
          <a:prstGeom prst="rect">
            <a:avLst/>
          </a:prstGeom>
          <a:noFill/>
          <a:ln>
            <a:noFill/>
          </a:ln>
        </p:spPr>
      </p:pic>
      <p:cxnSp>
        <p:nvCxnSpPr>
          <p:cNvPr id="253" name="Google Shape;253;p20"/>
          <p:cNvCxnSpPr/>
          <p:nvPr/>
        </p:nvCxnSpPr>
        <p:spPr>
          <a:xfrm rot="10800000">
            <a:off x="3177975" y="905175"/>
            <a:ext cx="0" cy="3568500"/>
          </a:xfrm>
          <a:prstGeom prst="straightConnector1">
            <a:avLst/>
          </a:prstGeom>
          <a:noFill/>
          <a:ln cap="flat" cmpd="sng" w="19050">
            <a:solidFill>
              <a:srgbClr val="A7A496"/>
            </a:solidFill>
            <a:prstDash val="dash"/>
            <a:round/>
            <a:headEnd len="med" w="med" type="none"/>
            <a:tailEnd len="med" w="med" type="none"/>
          </a:ln>
        </p:spPr>
      </p:cxnSp>
      <p:sp>
        <p:nvSpPr>
          <p:cNvPr id="254" name="Google Shape;254;p20"/>
          <p:cNvSpPr txBox="1"/>
          <p:nvPr/>
        </p:nvSpPr>
        <p:spPr>
          <a:xfrm>
            <a:off x="3291750" y="1531625"/>
            <a:ext cx="91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rgbClr val="0C4C9F"/>
                </a:solidFill>
                <a:latin typeface="Poppins"/>
                <a:ea typeface="Poppins"/>
                <a:cs typeface="Poppins"/>
                <a:sym typeface="Poppins"/>
              </a:rPr>
              <a:t>all features</a:t>
            </a:r>
            <a:endParaRPr b="1" sz="800">
              <a:solidFill>
                <a:srgbClr val="0C4C9F"/>
              </a:solidFill>
              <a:latin typeface="Poppins"/>
              <a:ea typeface="Poppins"/>
              <a:cs typeface="Poppins"/>
              <a:sym typeface="Poppins"/>
            </a:endParaRPr>
          </a:p>
          <a:p>
            <a:pPr indent="0" lvl="0" marL="0" rtl="0" algn="ctr">
              <a:spcBef>
                <a:spcPts val="0"/>
              </a:spcBef>
              <a:spcAft>
                <a:spcPts val="0"/>
              </a:spcAft>
              <a:buNone/>
            </a:pPr>
            <a:r>
              <a:rPr lang="en" sz="800">
                <a:solidFill>
                  <a:srgbClr val="0C4C9F"/>
                </a:solidFill>
                <a:latin typeface="Poppins"/>
                <a:ea typeface="Poppins"/>
                <a:cs typeface="Poppins"/>
                <a:sym typeface="Poppins"/>
              </a:rPr>
              <a:t>(observation)</a:t>
            </a:r>
            <a:endParaRPr sz="800">
              <a:solidFill>
                <a:srgbClr val="0C4C9F"/>
              </a:solidFill>
              <a:latin typeface="Poppins"/>
              <a:ea typeface="Poppins"/>
              <a:cs typeface="Poppins"/>
              <a:sym typeface="Poppins"/>
            </a:endParaRPr>
          </a:p>
        </p:txBody>
      </p:sp>
      <p:sp>
        <p:nvSpPr>
          <p:cNvPr id="255" name="Google Shape;255;p20"/>
          <p:cNvSpPr txBox="1"/>
          <p:nvPr/>
        </p:nvSpPr>
        <p:spPr>
          <a:xfrm>
            <a:off x="3312300" y="2510713"/>
            <a:ext cx="8772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600">
                <a:solidFill>
                  <a:srgbClr val="0C4C9F"/>
                </a:solidFill>
                <a:latin typeface="Poppins"/>
                <a:ea typeface="Poppins"/>
                <a:cs typeface="Poppins"/>
                <a:sym typeface="Poppins"/>
              </a:rPr>
              <a:t>48 x 48 x 16</a:t>
            </a:r>
            <a:endParaRPr sz="100">
              <a:solidFill>
                <a:srgbClr val="0C4C9F"/>
              </a:solidFill>
              <a:latin typeface="Poppins"/>
              <a:ea typeface="Poppins"/>
              <a:cs typeface="Poppins"/>
              <a:sym typeface="Poppins"/>
            </a:endParaRPr>
          </a:p>
        </p:txBody>
      </p:sp>
      <p:sp>
        <p:nvSpPr>
          <p:cNvPr id="256" name="Google Shape;256;p20"/>
          <p:cNvSpPr txBox="1"/>
          <p:nvPr/>
        </p:nvSpPr>
        <p:spPr>
          <a:xfrm>
            <a:off x="4134800" y="2023775"/>
            <a:ext cx="877200" cy="554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b="1" lang="en" sz="800">
                <a:solidFill>
                  <a:srgbClr val="0C4C9F"/>
                </a:solidFill>
                <a:latin typeface="Poppins"/>
                <a:ea typeface="Poppins"/>
                <a:cs typeface="Poppins"/>
                <a:sym typeface="Poppins"/>
              </a:rPr>
              <a:t>Feature Extractor Network</a:t>
            </a:r>
            <a:endParaRPr b="1" sz="300">
              <a:solidFill>
                <a:srgbClr val="0C4C9F"/>
              </a:solidFill>
              <a:latin typeface="Poppins"/>
              <a:ea typeface="Poppins"/>
              <a:cs typeface="Poppins"/>
              <a:sym typeface="Poppins"/>
            </a:endParaRPr>
          </a:p>
        </p:txBody>
      </p:sp>
      <p:sp>
        <p:nvSpPr>
          <p:cNvPr id="257" name="Google Shape;257;p20"/>
          <p:cNvSpPr txBox="1"/>
          <p:nvPr/>
        </p:nvSpPr>
        <p:spPr>
          <a:xfrm rot="-3389683">
            <a:off x="4846309" y="1590977"/>
            <a:ext cx="877152" cy="277074"/>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600">
                <a:solidFill>
                  <a:srgbClr val="0C4C9F"/>
                </a:solidFill>
                <a:latin typeface="Poppins"/>
                <a:ea typeface="Poppins"/>
                <a:cs typeface="Poppins"/>
                <a:sym typeface="Poppins"/>
              </a:rPr>
              <a:t>48 x 48 x 16</a:t>
            </a:r>
            <a:endParaRPr sz="100">
              <a:solidFill>
                <a:srgbClr val="0C4C9F"/>
              </a:solidFill>
              <a:latin typeface="Poppins"/>
              <a:ea typeface="Poppins"/>
              <a:cs typeface="Poppins"/>
              <a:sym typeface="Poppins"/>
            </a:endParaRPr>
          </a:p>
        </p:txBody>
      </p:sp>
      <p:sp>
        <p:nvSpPr>
          <p:cNvPr id="258" name="Google Shape;258;p20"/>
          <p:cNvSpPr txBox="1"/>
          <p:nvPr/>
        </p:nvSpPr>
        <p:spPr>
          <a:xfrm rot="2556116">
            <a:off x="4889261" y="2125646"/>
            <a:ext cx="877086" cy="277078"/>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600">
                <a:solidFill>
                  <a:srgbClr val="0C4C9F"/>
                </a:solidFill>
                <a:latin typeface="Poppins"/>
                <a:ea typeface="Poppins"/>
                <a:cs typeface="Poppins"/>
                <a:sym typeface="Poppins"/>
              </a:rPr>
              <a:t>48 x 48 x 16</a:t>
            </a:r>
            <a:endParaRPr sz="100">
              <a:solidFill>
                <a:srgbClr val="0C4C9F"/>
              </a:solidFill>
              <a:latin typeface="Poppins"/>
              <a:ea typeface="Poppins"/>
              <a:cs typeface="Poppins"/>
              <a:sym typeface="Poppins"/>
            </a:endParaRPr>
          </a:p>
        </p:txBody>
      </p:sp>
      <p:sp>
        <p:nvSpPr>
          <p:cNvPr id="259" name="Google Shape;259;p20"/>
          <p:cNvSpPr txBox="1"/>
          <p:nvPr/>
        </p:nvSpPr>
        <p:spPr>
          <a:xfrm rot="-877715">
            <a:off x="5629053" y="1375279"/>
            <a:ext cx="563052" cy="277159"/>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600">
                <a:solidFill>
                  <a:srgbClr val="0C4C9F"/>
                </a:solidFill>
                <a:latin typeface="Poppins"/>
                <a:ea typeface="Poppins"/>
                <a:cs typeface="Poppins"/>
                <a:sym typeface="Poppins"/>
              </a:rPr>
              <a:t>1 </a:t>
            </a:r>
            <a:r>
              <a:rPr lang="en" sz="600">
                <a:solidFill>
                  <a:srgbClr val="0C4C9F"/>
                </a:solidFill>
                <a:latin typeface="Poppins"/>
                <a:ea typeface="Poppins"/>
                <a:cs typeface="Poppins"/>
                <a:sym typeface="Poppins"/>
              </a:rPr>
              <a:t>x 16</a:t>
            </a:r>
            <a:endParaRPr sz="100">
              <a:solidFill>
                <a:srgbClr val="0C4C9F"/>
              </a:solidFill>
              <a:latin typeface="Poppins"/>
              <a:ea typeface="Poppins"/>
              <a:cs typeface="Poppins"/>
              <a:sym typeface="Poppins"/>
            </a:endParaRPr>
          </a:p>
        </p:txBody>
      </p:sp>
      <p:sp>
        <p:nvSpPr>
          <p:cNvPr id="260" name="Google Shape;260;p20"/>
          <p:cNvSpPr txBox="1"/>
          <p:nvPr/>
        </p:nvSpPr>
        <p:spPr>
          <a:xfrm>
            <a:off x="6089650" y="1390425"/>
            <a:ext cx="4779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sz="600">
                <a:solidFill>
                  <a:srgbClr val="0C4C9F"/>
                </a:solidFill>
                <a:latin typeface="Poppins"/>
                <a:ea typeface="Poppins"/>
                <a:cs typeface="Poppins"/>
                <a:sym typeface="Poppins"/>
              </a:rPr>
              <a:t>Linear</a:t>
            </a:r>
            <a:endParaRPr b="1" sz="100">
              <a:solidFill>
                <a:srgbClr val="0C4C9F"/>
              </a:solidFill>
              <a:latin typeface="Poppins"/>
              <a:ea typeface="Poppins"/>
              <a:cs typeface="Poppins"/>
              <a:sym typeface="Poppins"/>
            </a:endParaRPr>
          </a:p>
        </p:txBody>
      </p:sp>
      <p:sp>
        <p:nvSpPr>
          <p:cNvPr id="261" name="Google Shape;261;p20"/>
          <p:cNvSpPr txBox="1"/>
          <p:nvPr/>
        </p:nvSpPr>
        <p:spPr>
          <a:xfrm rot="-1832">
            <a:off x="6038328" y="1531781"/>
            <a:ext cx="5631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600">
                <a:solidFill>
                  <a:srgbClr val="0C4C9F"/>
                </a:solidFill>
                <a:latin typeface="Poppins"/>
                <a:ea typeface="Poppins"/>
                <a:cs typeface="Poppins"/>
                <a:sym typeface="Poppins"/>
              </a:rPr>
              <a:t>16 -&gt; 16</a:t>
            </a:r>
            <a:endParaRPr sz="100">
              <a:solidFill>
                <a:srgbClr val="0C4C9F"/>
              </a:solidFill>
              <a:latin typeface="Poppins"/>
              <a:ea typeface="Poppins"/>
              <a:cs typeface="Poppins"/>
              <a:sym typeface="Poppins"/>
            </a:endParaRPr>
          </a:p>
        </p:txBody>
      </p:sp>
      <p:sp>
        <p:nvSpPr>
          <p:cNvPr id="262" name="Google Shape;262;p20"/>
          <p:cNvSpPr txBox="1"/>
          <p:nvPr/>
        </p:nvSpPr>
        <p:spPr>
          <a:xfrm rot="-1832">
            <a:off x="6536628" y="1384231"/>
            <a:ext cx="5631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sz="600">
                <a:solidFill>
                  <a:srgbClr val="0C4C9F"/>
                </a:solidFill>
                <a:latin typeface="Poppins"/>
                <a:ea typeface="Poppins"/>
                <a:cs typeface="Poppins"/>
                <a:sym typeface="Poppins"/>
              </a:rPr>
              <a:t>Logits</a:t>
            </a:r>
            <a:endParaRPr b="1" sz="100">
              <a:solidFill>
                <a:srgbClr val="0C4C9F"/>
              </a:solidFill>
              <a:latin typeface="Poppins"/>
              <a:ea typeface="Poppins"/>
              <a:cs typeface="Poppins"/>
              <a:sym typeface="Poppins"/>
            </a:endParaRPr>
          </a:p>
        </p:txBody>
      </p:sp>
      <p:sp>
        <p:nvSpPr>
          <p:cNvPr id="263" name="Google Shape;263;p20"/>
          <p:cNvSpPr txBox="1"/>
          <p:nvPr/>
        </p:nvSpPr>
        <p:spPr>
          <a:xfrm rot="-1832">
            <a:off x="6536628" y="1500906"/>
            <a:ext cx="5631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600">
                <a:solidFill>
                  <a:srgbClr val="0C4C9F"/>
                </a:solidFill>
                <a:latin typeface="Poppins"/>
                <a:ea typeface="Poppins"/>
                <a:cs typeface="Poppins"/>
                <a:sym typeface="Poppins"/>
              </a:rPr>
              <a:t>1 x 16</a:t>
            </a:r>
            <a:endParaRPr sz="100">
              <a:solidFill>
                <a:srgbClr val="0C4C9F"/>
              </a:solidFill>
              <a:latin typeface="Poppins"/>
              <a:ea typeface="Poppins"/>
              <a:cs typeface="Poppins"/>
              <a:sym typeface="Poppins"/>
            </a:endParaRPr>
          </a:p>
        </p:txBody>
      </p:sp>
      <p:sp>
        <p:nvSpPr>
          <p:cNvPr id="264" name="Google Shape;264;p20"/>
          <p:cNvSpPr txBox="1"/>
          <p:nvPr/>
        </p:nvSpPr>
        <p:spPr>
          <a:xfrm>
            <a:off x="6080925" y="2314250"/>
            <a:ext cx="4779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sz="600">
                <a:solidFill>
                  <a:srgbClr val="0C4C9F"/>
                </a:solidFill>
                <a:latin typeface="Poppins"/>
                <a:ea typeface="Poppins"/>
                <a:cs typeface="Poppins"/>
                <a:sym typeface="Poppins"/>
              </a:rPr>
              <a:t>Flatten</a:t>
            </a:r>
            <a:endParaRPr b="1" sz="100">
              <a:solidFill>
                <a:srgbClr val="0C4C9F"/>
              </a:solidFill>
              <a:latin typeface="Poppins"/>
              <a:ea typeface="Poppins"/>
              <a:cs typeface="Poppins"/>
              <a:sym typeface="Poppins"/>
            </a:endParaRPr>
          </a:p>
        </p:txBody>
      </p:sp>
      <p:sp>
        <p:nvSpPr>
          <p:cNvPr id="265" name="Google Shape;265;p20"/>
          <p:cNvSpPr txBox="1"/>
          <p:nvPr/>
        </p:nvSpPr>
        <p:spPr>
          <a:xfrm rot="-1832">
            <a:off x="5719228" y="2472331"/>
            <a:ext cx="5631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600">
                <a:solidFill>
                  <a:srgbClr val="0C4C9F"/>
                </a:solidFill>
                <a:latin typeface="Poppins"/>
                <a:ea typeface="Poppins"/>
                <a:cs typeface="Poppins"/>
                <a:sym typeface="Poppins"/>
              </a:rPr>
              <a:t>48 x 48</a:t>
            </a:r>
            <a:endParaRPr sz="100">
              <a:solidFill>
                <a:srgbClr val="0C4C9F"/>
              </a:solidFill>
              <a:latin typeface="Poppins"/>
              <a:ea typeface="Poppins"/>
              <a:cs typeface="Poppins"/>
              <a:sym typeface="Poppins"/>
            </a:endParaRPr>
          </a:p>
        </p:txBody>
      </p:sp>
      <p:sp>
        <p:nvSpPr>
          <p:cNvPr id="266" name="Google Shape;266;p20"/>
          <p:cNvSpPr txBox="1"/>
          <p:nvPr/>
        </p:nvSpPr>
        <p:spPr>
          <a:xfrm rot="-1832">
            <a:off x="6351803" y="2472318"/>
            <a:ext cx="5631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600">
                <a:solidFill>
                  <a:srgbClr val="0C4C9F"/>
                </a:solidFill>
                <a:latin typeface="Poppins"/>
                <a:ea typeface="Poppins"/>
                <a:cs typeface="Poppins"/>
                <a:sym typeface="Poppins"/>
              </a:rPr>
              <a:t>1 x 2304</a:t>
            </a:r>
            <a:endParaRPr sz="100">
              <a:solidFill>
                <a:srgbClr val="0C4C9F"/>
              </a:solidFill>
              <a:latin typeface="Poppins"/>
              <a:ea typeface="Poppins"/>
              <a:cs typeface="Poppins"/>
              <a:sym typeface="Poppins"/>
            </a:endParaRPr>
          </a:p>
        </p:txBody>
      </p:sp>
      <p:sp>
        <p:nvSpPr>
          <p:cNvPr id="267" name="Google Shape;267;p20"/>
          <p:cNvSpPr txBox="1"/>
          <p:nvPr/>
        </p:nvSpPr>
        <p:spPr>
          <a:xfrm rot="-1832">
            <a:off x="7142103" y="2314256"/>
            <a:ext cx="5631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sz="600">
                <a:solidFill>
                  <a:srgbClr val="0C4C9F"/>
                </a:solidFill>
                <a:latin typeface="Poppins"/>
                <a:ea typeface="Poppins"/>
                <a:cs typeface="Poppins"/>
                <a:sym typeface="Poppins"/>
              </a:rPr>
              <a:t>Value</a:t>
            </a:r>
            <a:endParaRPr b="1" sz="100">
              <a:solidFill>
                <a:srgbClr val="0C4C9F"/>
              </a:solidFill>
              <a:latin typeface="Poppins"/>
              <a:ea typeface="Poppins"/>
              <a:cs typeface="Poppins"/>
              <a:sym typeface="Poppins"/>
            </a:endParaRPr>
          </a:p>
        </p:txBody>
      </p:sp>
      <p:sp>
        <p:nvSpPr>
          <p:cNvPr id="268" name="Google Shape;268;p20"/>
          <p:cNvSpPr txBox="1"/>
          <p:nvPr/>
        </p:nvSpPr>
        <p:spPr>
          <a:xfrm rot="-1832">
            <a:off x="7142103" y="2433293"/>
            <a:ext cx="5631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600">
                <a:solidFill>
                  <a:srgbClr val="0C4C9F"/>
                </a:solidFill>
                <a:latin typeface="Poppins"/>
                <a:ea typeface="Poppins"/>
                <a:cs typeface="Poppins"/>
                <a:sym typeface="Poppins"/>
              </a:rPr>
              <a:t>1 x 1</a:t>
            </a:r>
            <a:endParaRPr sz="100">
              <a:solidFill>
                <a:srgbClr val="0C4C9F"/>
              </a:solidFill>
              <a:latin typeface="Poppins"/>
              <a:ea typeface="Poppins"/>
              <a:cs typeface="Poppins"/>
              <a:sym typeface="Poppins"/>
            </a:endParaRPr>
          </a:p>
        </p:txBody>
      </p:sp>
      <p:sp>
        <p:nvSpPr>
          <p:cNvPr id="269" name="Google Shape;269;p20"/>
          <p:cNvSpPr txBox="1"/>
          <p:nvPr/>
        </p:nvSpPr>
        <p:spPr>
          <a:xfrm>
            <a:off x="6712900" y="2314250"/>
            <a:ext cx="4779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b="1" lang="en" sz="600">
                <a:solidFill>
                  <a:srgbClr val="0C4C9F"/>
                </a:solidFill>
                <a:latin typeface="Poppins"/>
                <a:ea typeface="Poppins"/>
                <a:cs typeface="Poppins"/>
                <a:sym typeface="Poppins"/>
              </a:rPr>
              <a:t>Linear</a:t>
            </a:r>
            <a:endParaRPr b="1" sz="100">
              <a:solidFill>
                <a:srgbClr val="0C4C9F"/>
              </a:solidFill>
              <a:latin typeface="Poppins"/>
              <a:ea typeface="Poppins"/>
              <a:cs typeface="Poppins"/>
              <a:sym typeface="Poppins"/>
            </a:endParaRPr>
          </a:p>
        </p:txBody>
      </p:sp>
      <p:sp>
        <p:nvSpPr>
          <p:cNvPr id="270" name="Google Shape;270;p20"/>
          <p:cNvSpPr txBox="1"/>
          <p:nvPr/>
        </p:nvSpPr>
        <p:spPr>
          <a:xfrm>
            <a:off x="7737675" y="1384225"/>
            <a:ext cx="1142100" cy="369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lang="en" sz="600">
                <a:solidFill>
                  <a:srgbClr val="0C4C9F"/>
                </a:solidFill>
                <a:latin typeface="Poppins"/>
                <a:ea typeface="Poppins"/>
                <a:cs typeface="Poppins"/>
                <a:sym typeface="Poppins"/>
              </a:rPr>
              <a:t>3 x 3 Convolutional Layer with Spectral Norm</a:t>
            </a:r>
            <a:endParaRPr sz="100">
              <a:solidFill>
                <a:srgbClr val="0C4C9F"/>
              </a:solidFill>
              <a:latin typeface="Poppins"/>
              <a:ea typeface="Poppins"/>
              <a:cs typeface="Poppins"/>
              <a:sym typeface="Poppins"/>
            </a:endParaRPr>
          </a:p>
        </p:txBody>
      </p:sp>
      <p:sp>
        <p:nvSpPr>
          <p:cNvPr id="271" name="Google Shape;271;p20"/>
          <p:cNvSpPr txBox="1"/>
          <p:nvPr/>
        </p:nvSpPr>
        <p:spPr>
          <a:xfrm>
            <a:off x="7737675" y="1753525"/>
            <a:ext cx="1142100" cy="276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lang="en" sz="600">
                <a:solidFill>
                  <a:srgbClr val="0C4C9F"/>
                </a:solidFill>
                <a:latin typeface="Poppins"/>
                <a:ea typeface="Poppins"/>
                <a:cs typeface="Poppins"/>
                <a:sym typeface="Poppins"/>
              </a:rPr>
              <a:t>Batch Normalization</a:t>
            </a:r>
            <a:endParaRPr sz="100">
              <a:solidFill>
                <a:srgbClr val="0C4C9F"/>
              </a:solidFill>
              <a:latin typeface="Poppins"/>
              <a:ea typeface="Poppins"/>
              <a:cs typeface="Poppins"/>
              <a:sym typeface="Poppins"/>
            </a:endParaRPr>
          </a:p>
        </p:txBody>
      </p:sp>
      <p:sp>
        <p:nvSpPr>
          <p:cNvPr id="272" name="Google Shape;272;p20"/>
          <p:cNvSpPr txBox="1"/>
          <p:nvPr/>
        </p:nvSpPr>
        <p:spPr>
          <a:xfrm>
            <a:off x="7737675" y="1999950"/>
            <a:ext cx="1142100" cy="276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lang="en" sz="600">
                <a:solidFill>
                  <a:srgbClr val="0C4C9F"/>
                </a:solidFill>
                <a:latin typeface="Poppins"/>
                <a:ea typeface="Poppins"/>
                <a:cs typeface="Poppins"/>
                <a:sym typeface="Poppins"/>
              </a:rPr>
              <a:t>Leaky ReLU Activation</a:t>
            </a:r>
            <a:endParaRPr sz="100">
              <a:solidFill>
                <a:srgbClr val="0C4C9F"/>
              </a:solidFill>
              <a:latin typeface="Poppins"/>
              <a:ea typeface="Poppins"/>
              <a:cs typeface="Poppins"/>
              <a:sym typeface="Poppins"/>
            </a:endParaRPr>
          </a:p>
        </p:txBody>
      </p:sp>
      <p:sp>
        <p:nvSpPr>
          <p:cNvPr id="273" name="Google Shape;273;p20"/>
          <p:cNvSpPr txBox="1"/>
          <p:nvPr/>
        </p:nvSpPr>
        <p:spPr>
          <a:xfrm>
            <a:off x="7737675" y="2219775"/>
            <a:ext cx="1142100" cy="369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lang="en" sz="600">
                <a:solidFill>
                  <a:srgbClr val="0C4C9F"/>
                </a:solidFill>
                <a:latin typeface="Poppins"/>
                <a:ea typeface="Poppins"/>
                <a:cs typeface="Poppins"/>
                <a:sym typeface="Poppins"/>
              </a:rPr>
              <a:t>Global Average Pooling Layer</a:t>
            </a:r>
            <a:endParaRPr sz="100">
              <a:solidFill>
                <a:srgbClr val="0C4C9F"/>
              </a:solidFill>
              <a:latin typeface="Poppins"/>
              <a:ea typeface="Poppins"/>
              <a:cs typeface="Poppins"/>
              <a:sym typeface="Poppins"/>
            </a:endParaRPr>
          </a:p>
        </p:txBody>
      </p:sp>
      <p:sp>
        <p:nvSpPr>
          <p:cNvPr id="274" name="Google Shape;274;p20"/>
          <p:cNvSpPr txBox="1"/>
          <p:nvPr/>
        </p:nvSpPr>
        <p:spPr>
          <a:xfrm>
            <a:off x="3289850" y="1024700"/>
            <a:ext cx="2899200" cy="400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b="1" lang="en">
                <a:solidFill>
                  <a:srgbClr val="0C4C9F"/>
                </a:solidFill>
                <a:latin typeface="Poppins"/>
                <a:ea typeface="Poppins"/>
                <a:cs typeface="Poppins"/>
                <a:sym typeface="Poppins"/>
              </a:rPr>
              <a:t>Network Architecture</a:t>
            </a:r>
            <a:endParaRPr b="1">
              <a:solidFill>
                <a:srgbClr val="0C4C9F"/>
              </a:solidFill>
              <a:latin typeface="Poppins"/>
              <a:ea typeface="Poppins"/>
              <a:cs typeface="Poppins"/>
              <a:sym typeface="Poppins"/>
            </a:endParaRPr>
          </a:p>
        </p:txBody>
      </p:sp>
      <p:pic>
        <p:nvPicPr>
          <p:cNvPr id="275" name="Google Shape;275;p20"/>
          <p:cNvPicPr preferRelativeResize="0"/>
          <p:nvPr/>
        </p:nvPicPr>
        <p:blipFill>
          <a:blip r:embed="rId7">
            <a:alphaModFix/>
          </a:blip>
          <a:stretch>
            <a:fillRect/>
          </a:stretch>
        </p:blipFill>
        <p:spPr>
          <a:xfrm>
            <a:off x="5219661" y="3108163"/>
            <a:ext cx="2798840" cy="1193650"/>
          </a:xfrm>
          <a:prstGeom prst="rect">
            <a:avLst/>
          </a:prstGeom>
          <a:noFill/>
          <a:ln>
            <a:noFill/>
          </a:ln>
        </p:spPr>
      </p:pic>
      <p:sp>
        <p:nvSpPr>
          <p:cNvPr id="276" name="Google Shape;276;p20"/>
          <p:cNvSpPr txBox="1"/>
          <p:nvPr/>
        </p:nvSpPr>
        <p:spPr>
          <a:xfrm rot="-5400000">
            <a:off x="4734150" y="3386875"/>
            <a:ext cx="8772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i="1" lang="en" sz="600">
                <a:solidFill>
                  <a:srgbClr val="0C4C9F"/>
                </a:solidFill>
                <a:latin typeface="Poppins"/>
                <a:ea typeface="Poppins"/>
                <a:cs typeface="Poppins"/>
                <a:sym typeface="Poppins"/>
              </a:rPr>
              <a:t>H </a:t>
            </a:r>
            <a:r>
              <a:rPr lang="en" sz="600">
                <a:solidFill>
                  <a:srgbClr val="0C4C9F"/>
                </a:solidFill>
                <a:latin typeface="Poppins"/>
                <a:ea typeface="Poppins"/>
                <a:cs typeface="Poppins"/>
                <a:sym typeface="Poppins"/>
              </a:rPr>
              <a:t>= 48</a:t>
            </a:r>
            <a:endParaRPr sz="100">
              <a:solidFill>
                <a:srgbClr val="0C4C9F"/>
              </a:solidFill>
              <a:latin typeface="Poppins"/>
              <a:ea typeface="Poppins"/>
              <a:cs typeface="Poppins"/>
              <a:sym typeface="Poppins"/>
            </a:endParaRPr>
          </a:p>
        </p:txBody>
      </p:sp>
      <p:sp>
        <p:nvSpPr>
          <p:cNvPr id="277" name="Google Shape;277;p20"/>
          <p:cNvSpPr txBox="1"/>
          <p:nvPr/>
        </p:nvSpPr>
        <p:spPr>
          <a:xfrm rot="2578640">
            <a:off x="4887995" y="4056895"/>
            <a:ext cx="877501" cy="277216"/>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i="1" lang="en" sz="600">
                <a:solidFill>
                  <a:srgbClr val="0C4C9F"/>
                </a:solidFill>
                <a:latin typeface="Poppins"/>
                <a:ea typeface="Poppins"/>
                <a:cs typeface="Poppins"/>
                <a:sym typeface="Poppins"/>
              </a:rPr>
              <a:t>|A|</a:t>
            </a:r>
            <a:r>
              <a:rPr i="1" lang="en" sz="600">
                <a:solidFill>
                  <a:srgbClr val="0C4C9F"/>
                </a:solidFill>
                <a:latin typeface="Poppins"/>
                <a:ea typeface="Poppins"/>
                <a:cs typeface="Poppins"/>
                <a:sym typeface="Poppins"/>
              </a:rPr>
              <a:t> </a:t>
            </a:r>
            <a:r>
              <a:rPr lang="en" sz="600">
                <a:solidFill>
                  <a:srgbClr val="0C4C9F"/>
                </a:solidFill>
                <a:latin typeface="Poppins"/>
                <a:ea typeface="Poppins"/>
                <a:cs typeface="Poppins"/>
                <a:sym typeface="Poppins"/>
              </a:rPr>
              <a:t>= 16</a:t>
            </a:r>
            <a:endParaRPr sz="100">
              <a:solidFill>
                <a:srgbClr val="0C4C9F"/>
              </a:solidFill>
              <a:latin typeface="Poppins"/>
              <a:ea typeface="Poppins"/>
              <a:cs typeface="Poppins"/>
              <a:sym typeface="Poppins"/>
            </a:endParaRPr>
          </a:p>
        </p:txBody>
      </p:sp>
      <p:sp>
        <p:nvSpPr>
          <p:cNvPr id="278" name="Google Shape;278;p20"/>
          <p:cNvSpPr txBox="1"/>
          <p:nvPr/>
        </p:nvSpPr>
        <p:spPr>
          <a:xfrm>
            <a:off x="5502925" y="4211788"/>
            <a:ext cx="8772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i="1" lang="en" sz="600">
                <a:solidFill>
                  <a:srgbClr val="0C4C9F"/>
                </a:solidFill>
                <a:latin typeface="Poppins"/>
                <a:ea typeface="Poppins"/>
                <a:cs typeface="Poppins"/>
                <a:sym typeface="Poppins"/>
              </a:rPr>
              <a:t>W</a:t>
            </a:r>
            <a:r>
              <a:rPr i="1" lang="en" sz="600">
                <a:solidFill>
                  <a:srgbClr val="0C4C9F"/>
                </a:solidFill>
                <a:latin typeface="Poppins"/>
                <a:ea typeface="Poppins"/>
                <a:cs typeface="Poppins"/>
                <a:sym typeface="Poppins"/>
              </a:rPr>
              <a:t> </a:t>
            </a:r>
            <a:r>
              <a:rPr lang="en" sz="600">
                <a:solidFill>
                  <a:srgbClr val="0C4C9F"/>
                </a:solidFill>
                <a:latin typeface="Poppins"/>
                <a:ea typeface="Poppins"/>
                <a:cs typeface="Poppins"/>
                <a:sym typeface="Poppins"/>
              </a:rPr>
              <a:t>= 48</a:t>
            </a:r>
            <a:endParaRPr sz="100">
              <a:solidFill>
                <a:srgbClr val="0C4C9F"/>
              </a:solidFill>
              <a:latin typeface="Poppins"/>
              <a:ea typeface="Poppins"/>
              <a:cs typeface="Poppins"/>
              <a:sym typeface="Poppins"/>
            </a:endParaRPr>
          </a:p>
        </p:txBody>
      </p:sp>
      <p:sp>
        <p:nvSpPr>
          <p:cNvPr id="279" name="Google Shape;279;p20"/>
          <p:cNvSpPr txBox="1"/>
          <p:nvPr/>
        </p:nvSpPr>
        <p:spPr>
          <a:xfrm rot="-5400000">
            <a:off x="6401725" y="3393513"/>
            <a:ext cx="8772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i="1" lang="en" sz="600">
                <a:solidFill>
                  <a:srgbClr val="0C4C9F"/>
                </a:solidFill>
                <a:latin typeface="Poppins"/>
                <a:ea typeface="Poppins"/>
                <a:cs typeface="Poppins"/>
                <a:sym typeface="Poppins"/>
              </a:rPr>
              <a:t>H </a:t>
            </a:r>
            <a:r>
              <a:rPr lang="en" sz="600">
                <a:solidFill>
                  <a:srgbClr val="0C4C9F"/>
                </a:solidFill>
                <a:latin typeface="Poppins"/>
                <a:ea typeface="Poppins"/>
                <a:cs typeface="Poppins"/>
                <a:sym typeface="Poppins"/>
              </a:rPr>
              <a:t>= 48</a:t>
            </a:r>
            <a:endParaRPr sz="100">
              <a:solidFill>
                <a:srgbClr val="0C4C9F"/>
              </a:solidFill>
              <a:latin typeface="Poppins"/>
              <a:ea typeface="Poppins"/>
              <a:cs typeface="Poppins"/>
              <a:sym typeface="Poppins"/>
            </a:endParaRPr>
          </a:p>
        </p:txBody>
      </p:sp>
      <p:sp>
        <p:nvSpPr>
          <p:cNvPr id="280" name="Google Shape;280;p20"/>
          <p:cNvSpPr txBox="1"/>
          <p:nvPr/>
        </p:nvSpPr>
        <p:spPr>
          <a:xfrm rot="2578640">
            <a:off x="6558270" y="4056895"/>
            <a:ext cx="877501" cy="277216"/>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i="1" lang="en" sz="600">
                <a:solidFill>
                  <a:srgbClr val="0C4C9F"/>
                </a:solidFill>
                <a:latin typeface="Poppins"/>
                <a:ea typeface="Poppins"/>
                <a:cs typeface="Poppins"/>
                <a:sym typeface="Poppins"/>
              </a:rPr>
              <a:t>|A| </a:t>
            </a:r>
            <a:r>
              <a:rPr lang="en" sz="600">
                <a:solidFill>
                  <a:srgbClr val="0C4C9F"/>
                </a:solidFill>
                <a:latin typeface="Poppins"/>
                <a:ea typeface="Poppins"/>
                <a:cs typeface="Poppins"/>
                <a:sym typeface="Poppins"/>
              </a:rPr>
              <a:t>= 16</a:t>
            </a:r>
            <a:endParaRPr sz="100">
              <a:solidFill>
                <a:srgbClr val="0C4C9F"/>
              </a:solidFill>
              <a:latin typeface="Poppins"/>
              <a:ea typeface="Poppins"/>
              <a:cs typeface="Poppins"/>
              <a:sym typeface="Poppins"/>
            </a:endParaRPr>
          </a:p>
        </p:txBody>
      </p:sp>
      <p:sp>
        <p:nvSpPr>
          <p:cNvPr id="281" name="Google Shape;281;p20"/>
          <p:cNvSpPr txBox="1"/>
          <p:nvPr/>
        </p:nvSpPr>
        <p:spPr>
          <a:xfrm>
            <a:off x="7159675" y="4211788"/>
            <a:ext cx="877200" cy="2769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i="1" lang="en" sz="600">
                <a:solidFill>
                  <a:srgbClr val="0C4C9F"/>
                </a:solidFill>
                <a:latin typeface="Poppins"/>
                <a:ea typeface="Poppins"/>
                <a:cs typeface="Poppins"/>
                <a:sym typeface="Poppins"/>
              </a:rPr>
              <a:t>W </a:t>
            </a:r>
            <a:r>
              <a:rPr lang="en" sz="600">
                <a:solidFill>
                  <a:srgbClr val="0C4C9F"/>
                </a:solidFill>
                <a:latin typeface="Poppins"/>
                <a:ea typeface="Poppins"/>
                <a:cs typeface="Poppins"/>
                <a:sym typeface="Poppins"/>
              </a:rPr>
              <a:t>= 48</a:t>
            </a:r>
            <a:endParaRPr sz="100">
              <a:solidFill>
                <a:srgbClr val="0C4C9F"/>
              </a:solidFill>
              <a:latin typeface="Poppins"/>
              <a:ea typeface="Poppins"/>
              <a:cs typeface="Poppins"/>
              <a:sym typeface="Poppins"/>
            </a:endParaRPr>
          </a:p>
        </p:txBody>
      </p:sp>
      <p:cxnSp>
        <p:nvCxnSpPr>
          <p:cNvPr id="282" name="Google Shape;282;p20"/>
          <p:cNvCxnSpPr/>
          <p:nvPr/>
        </p:nvCxnSpPr>
        <p:spPr>
          <a:xfrm>
            <a:off x="3181950" y="2797725"/>
            <a:ext cx="5619000" cy="23100"/>
          </a:xfrm>
          <a:prstGeom prst="straightConnector1">
            <a:avLst/>
          </a:prstGeom>
          <a:noFill/>
          <a:ln cap="flat" cmpd="sng" w="19050">
            <a:solidFill>
              <a:srgbClr val="A7A496"/>
            </a:solidFill>
            <a:prstDash val="dash"/>
            <a:round/>
            <a:headEnd len="med" w="med" type="none"/>
            <a:tailEnd len="med" w="med" type="none"/>
          </a:ln>
        </p:spPr>
      </p:cxnSp>
      <p:sp>
        <p:nvSpPr>
          <p:cNvPr id="283" name="Google Shape;283;p20"/>
          <p:cNvSpPr txBox="1"/>
          <p:nvPr/>
        </p:nvSpPr>
        <p:spPr>
          <a:xfrm>
            <a:off x="3289850" y="2915875"/>
            <a:ext cx="1413000" cy="400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b="1" lang="en">
                <a:solidFill>
                  <a:srgbClr val="0C4C9F"/>
                </a:solidFill>
                <a:latin typeface="Poppins"/>
                <a:ea typeface="Poppins"/>
                <a:cs typeface="Poppins"/>
                <a:sym typeface="Poppins"/>
              </a:rPr>
              <a:t>Action Space</a:t>
            </a:r>
            <a:endParaRPr b="1">
              <a:solidFill>
                <a:srgbClr val="0C4C9F"/>
              </a:solidFill>
              <a:latin typeface="Poppins"/>
              <a:ea typeface="Poppins"/>
              <a:cs typeface="Poppins"/>
              <a:sym typeface="Poppins"/>
            </a:endParaRPr>
          </a:p>
        </p:txBody>
      </p:sp>
      <p:sp>
        <p:nvSpPr>
          <p:cNvPr id="284" name="Google Shape;284;p20"/>
          <p:cNvSpPr txBox="1"/>
          <p:nvPr/>
        </p:nvSpPr>
        <p:spPr>
          <a:xfrm>
            <a:off x="5034300" y="2814150"/>
            <a:ext cx="1478700" cy="338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b="1" lang="en" sz="1000">
                <a:solidFill>
                  <a:srgbClr val="0C4C9F"/>
                </a:solidFill>
                <a:latin typeface="Poppins"/>
                <a:ea typeface="Poppins"/>
                <a:cs typeface="Poppins"/>
                <a:sym typeface="Poppins"/>
              </a:rPr>
              <a:t>w/o Action Masking</a:t>
            </a:r>
            <a:endParaRPr b="1" sz="1000">
              <a:solidFill>
                <a:srgbClr val="0C4C9F"/>
              </a:solidFill>
              <a:latin typeface="Poppins"/>
              <a:ea typeface="Poppins"/>
              <a:cs typeface="Poppins"/>
              <a:sym typeface="Poppins"/>
            </a:endParaRPr>
          </a:p>
        </p:txBody>
      </p:sp>
      <p:sp>
        <p:nvSpPr>
          <p:cNvPr id="285" name="Google Shape;285;p20"/>
          <p:cNvSpPr txBox="1"/>
          <p:nvPr/>
        </p:nvSpPr>
        <p:spPr>
          <a:xfrm>
            <a:off x="6701875" y="2813450"/>
            <a:ext cx="1478700" cy="338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b="1" lang="en" sz="1000">
                <a:solidFill>
                  <a:srgbClr val="0C4C9F"/>
                </a:solidFill>
                <a:latin typeface="Poppins"/>
                <a:ea typeface="Poppins"/>
                <a:cs typeface="Poppins"/>
                <a:sym typeface="Poppins"/>
              </a:rPr>
              <a:t>w/ Action Masking</a:t>
            </a:r>
            <a:endParaRPr b="1" sz="1000">
              <a:solidFill>
                <a:srgbClr val="0C4C9F"/>
              </a:solidFill>
              <a:latin typeface="Poppins"/>
              <a:ea typeface="Poppins"/>
              <a:cs typeface="Poppins"/>
              <a:sym typeface="Poppins"/>
            </a:endParaRPr>
          </a:p>
        </p:txBody>
      </p:sp>
      <p:sp>
        <p:nvSpPr>
          <p:cNvPr id="286" name="Google Shape;286;p20"/>
          <p:cNvSpPr txBox="1"/>
          <p:nvPr/>
        </p:nvSpPr>
        <p:spPr>
          <a:xfrm>
            <a:off x="1382250" y="156650"/>
            <a:ext cx="513600" cy="6465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CA5F38"/>
                </a:solidFill>
                <a:latin typeface="Poppins"/>
                <a:ea typeface="Poppins"/>
                <a:cs typeface="Poppins"/>
                <a:sym typeface="Poppins"/>
              </a:rPr>
              <a:t>2</a:t>
            </a:r>
            <a:r>
              <a:rPr b="1" lang="en" sz="3000">
                <a:solidFill>
                  <a:srgbClr val="CA5F38"/>
                </a:solidFill>
                <a:latin typeface="Poppins"/>
                <a:ea typeface="Poppins"/>
                <a:cs typeface="Poppins"/>
                <a:sym typeface="Poppins"/>
              </a:rPr>
              <a:t>.</a:t>
            </a:r>
            <a:endParaRPr b="1" sz="3000">
              <a:solidFill>
                <a:srgbClr val="CA5F38"/>
              </a:solidFill>
            </a:endParaRPr>
          </a:p>
        </p:txBody>
      </p:sp>
      <p:sp>
        <p:nvSpPr>
          <p:cNvPr id="287" name="Google Shape;287;p20"/>
          <p:cNvSpPr txBox="1"/>
          <p:nvPr/>
        </p:nvSpPr>
        <p:spPr>
          <a:xfrm rot="-416">
            <a:off x="5061625" y="4666553"/>
            <a:ext cx="2477100" cy="292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700">
                <a:solidFill>
                  <a:srgbClr val="0C4C9F"/>
                </a:solidFill>
                <a:latin typeface="Poppins"/>
                <a:ea typeface="Poppins"/>
                <a:cs typeface="Poppins"/>
                <a:sym typeface="Poppins"/>
              </a:rPr>
              <a:t>Image courtesy of Source </a:t>
            </a:r>
            <a:r>
              <a:rPr lang="en" sz="700">
                <a:solidFill>
                  <a:srgbClr val="22BECF"/>
                </a:solidFill>
                <a:latin typeface="Poppins"/>
                <a:ea typeface="Poppins"/>
                <a:cs typeface="Poppins"/>
                <a:sym typeface="Poppins"/>
              </a:rPr>
              <a:t>[6]</a:t>
            </a:r>
            <a:endParaRPr sz="900">
              <a:solidFill>
                <a:srgbClr val="22BECF"/>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0"/>
        </a:solidFill>
      </p:bgPr>
    </p:bg>
    <p:spTree>
      <p:nvGrpSpPr>
        <p:cNvPr id="291" name="Shape 291"/>
        <p:cNvGrpSpPr/>
        <p:nvPr/>
      </p:nvGrpSpPr>
      <p:grpSpPr>
        <a:xfrm>
          <a:off x="0" y="0"/>
          <a:ext cx="0" cy="0"/>
          <a:chOff x="0" y="0"/>
          <a:chExt cx="0" cy="0"/>
        </a:xfrm>
      </p:grpSpPr>
      <p:sp>
        <p:nvSpPr>
          <p:cNvPr id="292" name="Google Shape;292;p21"/>
          <p:cNvSpPr txBox="1"/>
          <p:nvPr/>
        </p:nvSpPr>
        <p:spPr>
          <a:xfrm>
            <a:off x="3812375" y="4631025"/>
            <a:ext cx="1519200" cy="35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1000"/>
              </a:spcAft>
              <a:buNone/>
            </a:pPr>
            <a:r>
              <a:rPr lang="en" sz="1100">
                <a:solidFill>
                  <a:srgbClr val="0C4C9F"/>
                </a:solidFill>
                <a:latin typeface="Poppins"/>
                <a:ea typeface="Poppins"/>
                <a:cs typeface="Poppins"/>
                <a:sym typeface="Poppins"/>
              </a:rPr>
              <a:t>08</a:t>
            </a:r>
            <a:r>
              <a:rPr lang="en" sz="1100">
                <a:solidFill>
                  <a:srgbClr val="0C4C9F"/>
                </a:solidFill>
                <a:latin typeface="Poppins"/>
                <a:ea typeface="Poppins"/>
                <a:cs typeface="Poppins"/>
                <a:sym typeface="Poppins"/>
              </a:rPr>
              <a:t>/</a:t>
            </a:r>
            <a:r>
              <a:rPr lang="en" sz="1100">
                <a:solidFill>
                  <a:srgbClr val="0C4C9F"/>
                </a:solidFill>
                <a:latin typeface="Poppins"/>
                <a:ea typeface="Poppins"/>
                <a:cs typeface="Poppins"/>
                <a:sym typeface="Poppins"/>
              </a:rPr>
              <a:t>15</a:t>
            </a:r>
            <a:endParaRPr sz="600">
              <a:solidFill>
                <a:srgbClr val="0C4C9F"/>
              </a:solidFill>
              <a:latin typeface="Poppins"/>
              <a:ea typeface="Poppins"/>
              <a:cs typeface="Poppins"/>
              <a:sym typeface="Poppins"/>
            </a:endParaRPr>
          </a:p>
        </p:txBody>
      </p:sp>
      <p:pic>
        <p:nvPicPr>
          <p:cNvPr id="293" name="Google Shape;293;p21"/>
          <p:cNvPicPr preferRelativeResize="0"/>
          <p:nvPr/>
        </p:nvPicPr>
        <p:blipFill>
          <a:blip r:embed="rId3">
            <a:alphaModFix/>
          </a:blip>
          <a:stretch>
            <a:fillRect/>
          </a:stretch>
        </p:blipFill>
        <p:spPr>
          <a:xfrm>
            <a:off x="7624875" y="4569303"/>
            <a:ext cx="460558" cy="477450"/>
          </a:xfrm>
          <a:prstGeom prst="rect">
            <a:avLst/>
          </a:prstGeom>
          <a:noFill/>
          <a:ln>
            <a:noFill/>
          </a:ln>
        </p:spPr>
      </p:pic>
      <p:pic>
        <p:nvPicPr>
          <p:cNvPr id="294" name="Google Shape;294;p21"/>
          <p:cNvPicPr preferRelativeResize="0"/>
          <p:nvPr/>
        </p:nvPicPr>
        <p:blipFill rotWithShape="1">
          <a:blip r:embed="rId4">
            <a:alphaModFix/>
          </a:blip>
          <a:srcRect b="49091" l="0" r="0" t="0"/>
          <a:stretch/>
        </p:blipFill>
        <p:spPr>
          <a:xfrm>
            <a:off x="8171563" y="4569300"/>
            <a:ext cx="594375" cy="477450"/>
          </a:xfrm>
          <a:prstGeom prst="rect">
            <a:avLst/>
          </a:prstGeom>
          <a:noFill/>
          <a:ln>
            <a:noFill/>
          </a:ln>
        </p:spPr>
      </p:pic>
      <p:cxnSp>
        <p:nvCxnSpPr>
          <p:cNvPr id="295" name="Google Shape;295;p21"/>
          <p:cNvCxnSpPr/>
          <p:nvPr/>
        </p:nvCxnSpPr>
        <p:spPr>
          <a:xfrm>
            <a:off x="349400" y="1001250"/>
            <a:ext cx="8483400" cy="8100"/>
          </a:xfrm>
          <a:prstGeom prst="straightConnector1">
            <a:avLst/>
          </a:prstGeom>
          <a:noFill/>
          <a:ln cap="flat" cmpd="sng" w="19050">
            <a:solidFill>
              <a:srgbClr val="A7A496"/>
            </a:solidFill>
            <a:prstDash val="dash"/>
            <a:round/>
            <a:headEnd len="med" w="med" type="none"/>
            <a:tailEnd len="med" w="med" type="none"/>
          </a:ln>
        </p:spPr>
      </p:cxnSp>
      <p:cxnSp>
        <p:nvCxnSpPr>
          <p:cNvPr id="296" name="Google Shape;296;p21"/>
          <p:cNvCxnSpPr/>
          <p:nvPr/>
        </p:nvCxnSpPr>
        <p:spPr>
          <a:xfrm>
            <a:off x="347750" y="4472250"/>
            <a:ext cx="8451300" cy="24300"/>
          </a:xfrm>
          <a:prstGeom prst="straightConnector1">
            <a:avLst/>
          </a:prstGeom>
          <a:noFill/>
          <a:ln cap="flat" cmpd="sng" w="19050">
            <a:solidFill>
              <a:srgbClr val="0C4C9F"/>
            </a:solidFill>
            <a:prstDash val="solid"/>
            <a:round/>
            <a:headEnd len="med" w="med" type="none"/>
            <a:tailEnd len="med" w="med" type="none"/>
          </a:ln>
        </p:spPr>
      </p:cxnSp>
      <p:sp>
        <p:nvSpPr>
          <p:cNvPr id="297" name="Google Shape;297;p21"/>
          <p:cNvSpPr txBox="1"/>
          <p:nvPr/>
        </p:nvSpPr>
        <p:spPr>
          <a:xfrm>
            <a:off x="2608925" y="640038"/>
            <a:ext cx="3926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200">
                <a:solidFill>
                  <a:srgbClr val="0C4C9F"/>
                </a:solidFill>
                <a:latin typeface="Poppins"/>
                <a:ea typeface="Poppins"/>
                <a:cs typeface="Poppins"/>
                <a:sym typeface="Poppins"/>
              </a:rPr>
              <a:t>Why </a:t>
            </a:r>
            <a:r>
              <a:rPr lang="en" sz="1200">
                <a:solidFill>
                  <a:srgbClr val="0C4C9F"/>
                </a:solidFill>
                <a:latin typeface="Poppins"/>
                <a:ea typeface="Poppins"/>
                <a:cs typeface="Poppins"/>
                <a:sym typeface="Poppins"/>
              </a:rPr>
              <a:t>only a baseline?</a:t>
            </a:r>
            <a:endParaRPr sz="100">
              <a:solidFill>
                <a:srgbClr val="22BECF"/>
              </a:solidFill>
            </a:endParaRPr>
          </a:p>
        </p:txBody>
      </p:sp>
      <p:sp>
        <p:nvSpPr>
          <p:cNvPr id="298" name="Google Shape;298;p21"/>
          <p:cNvSpPr txBox="1"/>
          <p:nvPr/>
        </p:nvSpPr>
        <p:spPr>
          <a:xfrm>
            <a:off x="340150" y="1266925"/>
            <a:ext cx="4231800" cy="157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000"/>
              </a:spcBef>
              <a:spcAft>
                <a:spcPts val="0"/>
              </a:spcAft>
              <a:buNone/>
            </a:pPr>
            <a:r>
              <a:rPr b="1" lang="en" sz="1500">
                <a:solidFill>
                  <a:srgbClr val="CA5F38"/>
                </a:solidFill>
                <a:latin typeface="Poppins"/>
                <a:ea typeface="Poppins"/>
                <a:cs typeface="Poppins"/>
                <a:sym typeface="Poppins"/>
              </a:rPr>
              <a:t>Reinforce </a:t>
            </a:r>
            <a:r>
              <a:rPr lang="en" sz="1500">
                <a:solidFill>
                  <a:srgbClr val="0C4C9F"/>
                </a:solidFill>
                <a:latin typeface="Poppins"/>
                <a:ea typeface="Poppins"/>
                <a:cs typeface="Poppins"/>
                <a:sym typeface="Poppins"/>
              </a:rPr>
              <a:t>disadvantageous behavior </a:t>
            </a:r>
            <a:r>
              <a:rPr lang="en" sz="1500">
                <a:solidFill>
                  <a:schemeClr val="dk2"/>
                </a:solidFill>
                <a:latin typeface="Poppins"/>
                <a:ea typeface="Poppins"/>
                <a:cs typeface="Poppins"/>
                <a:sym typeface="Poppins"/>
              </a:rPr>
              <a:t>-</a:t>
            </a:r>
            <a:r>
              <a:rPr lang="en" sz="1500">
                <a:solidFill>
                  <a:srgbClr val="0C4C9F"/>
                </a:solidFill>
                <a:latin typeface="Poppins"/>
                <a:ea typeface="Poppins"/>
                <a:cs typeface="Poppins"/>
                <a:sym typeface="Poppins"/>
              </a:rPr>
              <a:t> </a:t>
            </a:r>
            <a:r>
              <a:rPr b="1" lang="en" sz="1500">
                <a:solidFill>
                  <a:srgbClr val="C95F38"/>
                </a:solidFill>
                <a:latin typeface="Poppins"/>
                <a:ea typeface="Poppins"/>
                <a:cs typeface="Poppins"/>
                <a:sym typeface="Poppins"/>
              </a:rPr>
              <a:t>Punish </a:t>
            </a:r>
            <a:r>
              <a:rPr lang="en" sz="1500">
                <a:solidFill>
                  <a:srgbClr val="0C4C9F"/>
                </a:solidFill>
                <a:latin typeface="Poppins"/>
                <a:ea typeface="Poppins"/>
                <a:cs typeface="Poppins"/>
                <a:sym typeface="Poppins"/>
              </a:rPr>
              <a:t>beneficial behavior</a:t>
            </a:r>
            <a:endParaRPr sz="1500">
              <a:solidFill>
                <a:srgbClr val="0C4C9F"/>
              </a:solidFill>
              <a:latin typeface="Poppins"/>
              <a:ea typeface="Poppins"/>
              <a:cs typeface="Poppins"/>
              <a:sym typeface="Poppins"/>
            </a:endParaRPr>
          </a:p>
          <a:p>
            <a:pPr indent="0" lvl="0" marL="0" rtl="0" algn="ctr">
              <a:lnSpc>
                <a:spcPct val="150000"/>
              </a:lnSpc>
              <a:spcBef>
                <a:spcPts val="1000"/>
              </a:spcBef>
              <a:spcAft>
                <a:spcPts val="0"/>
              </a:spcAft>
              <a:buNone/>
            </a:pPr>
            <a:r>
              <a:t/>
            </a:r>
            <a:endParaRPr sz="900">
              <a:solidFill>
                <a:srgbClr val="0C4C9F"/>
              </a:solidFill>
              <a:latin typeface="Poppins"/>
              <a:ea typeface="Poppins"/>
              <a:cs typeface="Poppins"/>
              <a:sym typeface="Poppins"/>
            </a:endParaRPr>
          </a:p>
          <a:p>
            <a:pPr indent="0" lvl="0" marL="0" rtl="0" algn="ctr">
              <a:lnSpc>
                <a:spcPct val="115000"/>
              </a:lnSpc>
              <a:spcBef>
                <a:spcPts val="1000"/>
              </a:spcBef>
              <a:spcAft>
                <a:spcPts val="1000"/>
              </a:spcAft>
              <a:buClr>
                <a:schemeClr val="dk1"/>
              </a:buClr>
              <a:buSzPts val="1100"/>
              <a:buFont typeface="Arial"/>
              <a:buNone/>
            </a:pPr>
            <a:r>
              <a:rPr b="1" lang="en" sz="1500">
                <a:solidFill>
                  <a:srgbClr val="CA5F38"/>
                </a:solidFill>
                <a:latin typeface="Poppins"/>
                <a:ea typeface="Poppins"/>
                <a:cs typeface="Poppins"/>
                <a:sym typeface="Poppins"/>
              </a:rPr>
              <a:t>Reinforce </a:t>
            </a:r>
            <a:r>
              <a:rPr lang="en" sz="1500">
                <a:solidFill>
                  <a:srgbClr val="0C4C9F"/>
                </a:solidFill>
                <a:latin typeface="Poppins"/>
                <a:ea typeface="Poppins"/>
                <a:cs typeface="Poppins"/>
                <a:sym typeface="Poppins"/>
              </a:rPr>
              <a:t>posthumously</a:t>
            </a:r>
            <a:r>
              <a:rPr b="1" lang="en" sz="1500">
                <a:solidFill>
                  <a:srgbClr val="0C4C9F"/>
                </a:solidFill>
                <a:latin typeface="Poppins"/>
                <a:ea typeface="Poppins"/>
                <a:cs typeface="Poppins"/>
                <a:sym typeface="Poppins"/>
              </a:rPr>
              <a:t> </a:t>
            </a:r>
            <a:r>
              <a:rPr lang="en" sz="1500">
                <a:solidFill>
                  <a:schemeClr val="dk2"/>
                </a:solidFill>
                <a:latin typeface="Poppins"/>
                <a:ea typeface="Poppins"/>
                <a:cs typeface="Poppins"/>
                <a:sym typeface="Poppins"/>
              </a:rPr>
              <a:t>-</a:t>
            </a:r>
            <a:r>
              <a:rPr b="1" lang="en" sz="1500">
                <a:solidFill>
                  <a:srgbClr val="0C4C9F"/>
                </a:solidFill>
                <a:latin typeface="Poppins"/>
                <a:ea typeface="Poppins"/>
                <a:cs typeface="Poppins"/>
                <a:sym typeface="Poppins"/>
              </a:rPr>
              <a:t> </a:t>
            </a:r>
            <a:r>
              <a:rPr b="1" lang="en" sz="1500">
                <a:solidFill>
                  <a:srgbClr val="C95F38"/>
                </a:solidFill>
                <a:latin typeface="Poppins"/>
                <a:ea typeface="Poppins"/>
                <a:cs typeface="Poppins"/>
                <a:sym typeface="Poppins"/>
              </a:rPr>
              <a:t>Inherit </a:t>
            </a:r>
            <a:r>
              <a:rPr lang="en" sz="1500">
                <a:solidFill>
                  <a:srgbClr val="0C4C9F"/>
                </a:solidFill>
                <a:latin typeface="Poppins"/>
                <a:ea typeface="Poppins"/>
                <a:cs typeface="Poppins"/>
                <a:sym typeface="Poppins"/>
              </a:rPr>
              <a:t>legacy</a:t>
            </a:r>
            <a:endParaRPr sz="1500">
              <a:solidFill>
                <a:srgbClr val="0C4C9F"/>
              </a:solidFill>
              <a:latin typeface="Poppins"/>
              <a:ea typeface="Poppins"/>
              <a:cs typeface="Poppins"/>
              <a:sym typeface="Poppins"/>
            </a:endParaRPr>
          </a:p>
        </p:txBody>
      </p:sp>
      <p:sp>
        <p:nvSpPr>
          <p:cNvPr id="299" name="Google Shape;299;p21"/>
          <p:cNvSpPr txBox="1"/>
          <p:nvPr/>
        </p:nvSpPr>
        <p:spPr>
          <a:xfrm>
            <a:off x="1249750" y="2931250"/>
            <a:ext cx="24126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2200" u="sng">
                <a:solidFill>
                  <a:srgbClr val="0C4C9F"/>
                </a:solidFill>
                <a:latin typeface="Poppins"/>
                <a:ea typeface="Poppins"/>
                <a:cs typeface="Poppins"/>
                <a:sym typeface="Poppins"/>
              </a:rPr>
              <a:t>PARADOX</a:t>
            </a:r>
            <a:endParaRPr sz="700" u="sng">
              <a:solidFill>
                <a:srgbClr val="C95F38"/>
              </a:solidFill>
            </a:endParaRPr>
          </a:p>
        </p:txBody>
      </p:sp>
      <p:sp>
        <p:nvSpPr>
          <p:cNvPr id="300" name="Google Shape;300;p21"/>
          <p:cNvSpPr txBox="1"/>
          <p:nvPr/>
        </p:nvSpPr>
        <p:spPr>
          <a:xfrm>
            <a:off x="356225" y="2010700"/>
            <a:ext cx="42225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600">
                <a:solidFill>
                  <a:srgbClr val="0C4C9F"/>
                </a:solidFill>
                <a:latin typeface="Poppins"/>
                <a:ea typeface="Poppins"/>
                <a:cs typeface="Poppins"/>
                <a:sym typeface="Poppins"/>
              </a:rPr>
              <a:t>…or</a:t>
            </a:r>
            <a:endParaRPr sz="100"/>
          </a:p>
        </p:txBody>
      </p:sp>
      <p:pic>
        <p:nvPicPr>
          <p:cNvPr id="301" name="Google Shape;301;p21"/>
          <p:cNvPicPr preferRelativeResize="0"/>
          <p:nvPr/>
        </p:nvPicPr>
        <p:blipFill>
          <a:blip r:embed="rId5">
            <a:alphaModFix/>
          </a:blip>
          <a:stretch>
            <a:fillRect/>
          </a:stretch>
        </p:blipFill>
        <p:spPr>
          <a:xfrm>
            <a:off x="5007525" y="1752475"/>
            <a:ext cx="3791524" cy="2238301"/>
          </a:xfrm>
          <a:prstGeom prst="rect">
            <a:avLst/>
          </a:prstGeom>
          <a:noFill/>
          <a:ln>
            <a:noFill/>
          </a:ln>
        </p:spPr>
      </p:pic>
      <p:sp>
        <p:nvSpPr>
          <p:cNvPr id="302" name="Google Shape;302;p21"/>
          <p:cNvSpPr txBox="1"/>
          <p:nvPr/>
        </p:nvSpPr>
        <p:spPr>
          <a:xfrm>
            <a:off x="4917737" y="1266925"/>
            <a:ext cx="39711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000">
                <a:solidFill>
                  <a:srgbClr val="0C4C9F"/>
                </a:solidFill>
                <a:latin typeface="Poppins"/>
                <a:ea typeface="Poppins"/>
                <a:cs typeface="Poppins"/>
                <a:sym typeface="Poppins"/>
              </a:rPr>
              <a:t>Probability of at least ½ of Agents Behaving Advantageously</a:t>
            </a:r>
            <a:endParaRPr sz="200"/>
          </a:p>
        </p:txBody>
      </p:sp>
      <p:sp>
        <p:nvSpPr>
          <p:cNvPr id="303" name="Google Shape;303;p21"/>
          <p:cNvSpPr txBox="1"/>
          <p:nvPr/>
        </p:nvSpPr>
        <p:spPr>
          <a:xfrm rot="-5400000">
            <a:off x="4103700" y="2738050"/>
            <a:ext cx="15855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000">
                <a:solidFill>
                  <a:srgbClr val="0C4C9F"/>
                </a:solidFill>
                <a:latin typeface="Poppins"/>
                <a:ea typeface="Poppins"/>
                <a:cs typeface="Poppins"/>
                <a:sym typeface="Poppins"/>
              </a:rPr>
              <a:t>Probability </a:t>
            </a:r>
            <a:endParaRPr/>
          </a:p>
        </p:txBody>
      </p:sp>
      <p:sp>
        <p:nvSpPr>
          <p:cNvPr id="304" name="Google Shape;304;p21"/>
          <p:cNvSpPr txBox="1"/>
          <p:nvPr/>
        </p:nvSpPr>
        <p:spPr>
          <a:xfrm>
            <a:off x="6110538" y="3990763"/>
            <a:ext cx="15855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1000">
                <a:solidFill>
                  <a:srgbClr val="0C4C9F"/>
                </a:solidFill>
                <a:latin typeface="Poppins"/>
                <a:ea typeface="Poppins"/>
                <a:cs typeface="Poppins"/>
                <a:sym typeface="Poppins"/>
              </a:rPr>
              <a:t>Agent Number</a:t>
            </a:r>
            <a:endParaRPr/>
          </a:p>
        </p:txBody>
      </p:sp>
      <p:sp>
        <p:nvSpPr>
          <p:cNvPr id="305" name="Google Shape;305;p21"/>
          <p:cNvSpPr txBox="1"/>
          <p:nvPr/>
        </p:nvSpPr>
        <p:spPr>
          <a:xfrm>
            <a:off x="340150" y="4669700"/>
            <a:ext cx="3832800" cy="2862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800"/>
              </a:spcBef>
              <a:spcAft>
                <a:spcPts val="800"/>
              </a:spcAft>
              <a:buNone/>
            </a:pPr>
            <a:r>
              <a:rPr lang="en" sz="1100">
                <a:solidFill>
                  <a:srgbClr val="0C4C9F"/>
                </a:solidFill>
                <a:latin typeface="Poppins"/>
                <a:ea typeface="Poppins"/>
                <a:cs typeface="Poppins"/>
                <a:sym typeface="Poppins"/>
              </a:rPr>
              <a:t>Methods - </a:t>
            </a:r>
            <a:r>
              <a:rPr b="1" lang="en" sz="1100">
                <a:solidFill>
                  <a:srgbClr val="CA5F38"/>
                </a:solidFill>
                <a:latin typeface="Poppins"/>
                <a:ea typeface="Poppins"/>
                <a:cs typeface="Poppins"/>
                <a:sym typeface="Poppins"/>
              </a:rPr>
              <a:t>2. </a:t>
            </a:r>
            <a:r>
              <a:rPr lang="en" sz="1100">
                <a:solidFill>
                  <a:srgbClr val="0C4C9F"/>
                </a:solidFill>
                <a:latin typeface="Poppins"/>
                <a:ea typeface="Poppins"/>
                <a:cs typeface="Poppins"/>
                <a:sym typeface="Poppins"/>
              </a:rPr>
              <a:t>(Centralized)</a:t>
            </a:r>
            <a:endParaRPr sz="1100">
              <a:solidFill>
                <a:srgbClr val="0C4C9F"/>
              </a:solidFill>
              <a:latin typeface="Poppins"/>
              <a:ea typeface="Poppins"/>
              <a:cs typeface="Poppins"/>
              <a:sym typeface="Poppins"/>
            </a:endParaRPr>
          </a:p>
        </p:txBody>
      </p:sp>
      <p:sp>
        <p:nvSpPr>
          <p:cNvPr id="306" name="Google Shape;306;p21"/>
          <p:cNvSpPr txBox="1"/>
          <p:nvPr/>
        </p:nvSpPr>
        <p:spPr>
          <a:xfrm>
            <a:off x="1764750" y="156650"/>
            <a:ext cx="62634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0C4C9F"/>
                </a:solidFill>
                <a:latin typeface="Poppins"/>
                <a:ea typeface="Poppins"/>
                <a:cs typeface="Poppins"/>
                <a:sym typeface="Poppins"/>
              </a:rPr>
              <a:t>Centralized </a:t>
            </a:r>
            <a:r>
              <a:rPr lang="en" sz="3000">
                <a:solidFill>
                  <a:srgbClr val="0C4C9F"/>
                </a:solidFill>
                <a:latin typeface="Poppins"/>
                <a:ea typeface="Poppins"/>
                <a:cs typeface="Poppins"/>
                <a:sym typeface="Poppins"/>
              </a:rPr>
              <a:t>Model Architecture</a:t>
            </a:r>
            <a:endParaRPr sz="1300">
              <a:solidFill>
                <a:srgbClr val="0C4C9F"/>
              </a:solidFill>
              <a:latin typeface="Poppins"/>
              <a:ea typeface="Poppins"/>
              <a:cs typeface="Poppins"/>
              <a:sym typeface="Poppins"/>
            </a:endParaRPr>
          </a:p>
        </p:txBody>
      </p:sp>
      <p:sp>
        <p:nvSpPr>
          <p:cNvPr id="307" name="Google Shape;307;p21"/>
          <p:cNvSpPr txBox="1"/>
          <p:nvPr/>
        </p:nvSpPr>
        <p:spPr>
          <a:xfrm>
            <a:off x="1382250" y="156650"/>
            <a:ext cx="513600" cy="6465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b="1" lang="en" sz="3000">
                <a:solidFill>
                  <a:srgbClr val="CA5F38"/>
                </a:solidFill>
                <a:latin typeface="Poppins"/>
                <a:ea typeface="Poppins"/>
                <a:cs typeface="Poppins"/>
                <a:sym typeface="Poppins"/>
              </a:rPr>
              <a:t>2.</a:t>
            </a:r>
            <a:endParaRPr b="1" sz="3000">
              <a:solidFill>
                <a:srgbClr val="CA5F38"/>
              </a:solidFill>
            </a:endParaRPr>
          </a:p>
        </p:txBody>
      </p:sp>
      <p:cxnSp>
        <p:nvCxnSpPr>
          <p:cNvPr id="308" name="Google Shape;308;p21"/>
          <p:cNvCxnSpPr>
            <a:endCxn id="297" idx="2"/>
          </p:cNvCxnSpPr>
          <p:nvPr/>
        </p:nvCxnSpPr>
        <p:spPr>
          <a:xfrm rot="10800000">
            <a:off x="4571975" y="1009338"/>
            <a:ext cx="6900" cy="3477000"/>
          </a:xfrm>
          <a:prstGeom prst="straightConnector1">
            <a:avLst/>
          </a:prstGeom>
          <a:noFill/>
          <a:ln cap="flat" cmpd="sng" w="19050">
            <a:solidFill>
              <a:srgbClr val="A7A496"/>
            </a:solidFill>
            <a:prstDash val="dash"/>
            <a:round/>
            <a:headEnd len="med" w="med" type="none"/>
            <a:tailEnd len="med" w="med" type="none"/>
          </a:ln>
        </p:spPr>
      </p:cxnSp>
      <p:sp>
        <p:nvSpPr>
          <p:cNvPr id="309" name="Google Shape;309;p21"/>
          <p:cNvSpPr txBox="1"/>
          <p:nvPr/>
        </p:nvSpPr>
        <p:spPr>
          <a:xfrm>
            <a:off x="356225" y="3555825"/>
            <a:ext cx="42225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000"/>
              </a:spcBef>
              <a:spcAft>
                <a:spcPts val="0"/>
              </a:spcAft>
              <a:buClr>
                <a:srgbClr val="0C4C9F"/>
              </a:buClr>
              <a:buSzPts val="1100"/>
              <a:buFont typeface="Poppins"/>
              <a:buChar char="●"/>
            </a:pPr>
            <a:r>
              <a:rPr b="1" lang="en" sz="1100">
                <a:solidFill>
                  <a:srgbClr val="0C4C9F"/>
                </a:solidFill>
                <a:latin typeface="Poppins"/>
                <a:ea typeface="Poppins"/>
                <a:cs typeface="Poppins"/>
                <a:sym typeface="Poppins"/>
              </a:rPr>
              <a:t>Probability</a:t>
            </a:r>
            <a:r>
              <a:rPr lang="en" sz="1100">
                <a:solidFill>
                  <a:srgbClr val="0C4C9F"/>
                </a:solidFill>
                <a:latin typeface="Poppins"/>
                <a:ea typeface="Poppins"/>
                <a:cs typeface="Poppins"/>
                <a:sym typeface="Poppins"/>
              </a:rPr>
              <a:t> of at least ½ of agents behaving advantageously </a:t>
            </a:r>
            <a:r>
              <a:rPr b="1" lang="en" sz="1100">
                <a:solidFill>
                  <a:srgbClr val="0C4C9F"/>
                </a:solidFill>
                <a:latin typeface="Poppins"/>
                <a:ea typeface="Poppins"/>
                <a:cs typeface="Poppins"/>
                <a:sym typeface="Poppins"/>
              </a:rPr>
              <a:t>with 30 units</a:t>
            </a:r>
            <a:r>
              <a:rPr lang="en" sz="1100">
                <a:solidFill>
                  <a:srgbClr val="0C4C9F"/>
                </a:solidFill>
                <a:latin typeface="Poppins"/>
                <a:ea typeface="Poppins"/>
                <a:cs typeface="Poppins"/>
                <a:sym typeface="Poppins"/>
              </a:rPr>
              <a:t> is equivalent to </a:t>
            </a:r>
            <a:r>
              <a:rPr b="1" lang="en" sz="1100">
                <a:solidFill>
                  <a:srgbClr val="0C4C9F"/>
                </a:solidFill>
                <a:latin typeface="Poppins"/>
                <a:ea typeface="Poppins"/>
                <a:cs typeface="Poppins"/>
                <a:sym typeface="Poppins"/>
              </a:rPr>
              <a:t>winning the lottery 6 times in a row.</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